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omments/modernComment_9D0_5183E17B.xml" ContentType="application/vnd.ms-powerpoint.comments+xml"/>
  <Override PartName="/ppt/notesSlides/notesSlide26.xml" ContentType="application/vnd.openxmlformats-officedocument.presentationml.notesSlide+xml"/>
  <Override PartName="/ppt/comments/modernComment_9CF_22C38485.xml" ContentType="application/vnd.ms-powerpoint.comment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78" r:id="rId2"/>
    <p:sldId id="2469" r:id="rId3"/>
    <p:sldId id="2494" r:id="rId4"/>
    <p:sldId id="2495" r:id="rId5"/>
    <p:sldId id="2496" r:id="rId6"/>
    <p:sldId id="2529" r:id="rId7"/>
    <p:sldId id="2479" r:id="rId8"/>
    <p:sldId id="2514" r:id="rId9"/>
    <p:sldId id="2502" r:id="rId10"/>
    <p:sldId id="2517" r:id="rId11"/>
    <p:sldId id="2518" r:id="rId12"/>
    <p:sldId id="2521" r:id="rId13"/>
    <p:sldId id="2522" r:id="rId14"/>
    <p:sldId id="2489" r:id="rId15"/>
    <p:sldId id="2523" r:id="rId16"/>
    <p:sldId id="2490" r:id="rId17"/>
    <p:sldId id="2491" r:id="rId18"/>
    <p:sldId id="2513" r:id="rId19"/>
    <p:sldId id="2528" r:id="rId20"/>
    <p:sldId id="2480" r:id="rId21"/>
    <p:sldId id="2504" r:id="rId22"/>
    <p:sldId id="2524" r:id="rId23"/>
    <p:sldId id="2526" r:id="rId24"/>
    <p:sldId id="2527" r:id="rId25"/>
    <p:sldId id="2508" r:id="rId26"/>
    <p:sldId id="2493" r:id="rId27"/>
    <p:sldId id="2481" r:id="rId28"/>
    <p:sldId id="2484" r:id="rId29"/>
    <p:sldId id="1562" r:id="rId30"/>
    <p:sldId id="2498" r:id="rId31"/>
    <p:sldId id="2512" r:id="rId32"/>
    <p:sldId id="2511" r:id="rId33"/>
    <p:sldId id="2487" r:id="rId34"/>
    <p:sldId id="2478" r:id="rId35"/>
    <p:sldId id="2486" r:id="rId36"/>
    <p:sldId id="2501" r:id="rId37"/>
    <p:sldId id="2503" r:id="rId38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97BE05-7214-46BD-569F-A0959E827800}" name="Daniel Khashabi" initials="DK" userId="S::dkhasha1@jh.edu::62390808-c838-45e6-be59-d6fd0d208bc8" providerId="AD"/>
  <p188:author id="{CC7901B2-AA95-7F71-1AE9-930C15FFDB5A}" name="Muhan Gao" initials="MG" userId="S::mgao38@jh.edu::d9422188-f87e-4b1a-b204-cc34f11d7e5e" providerId="AD"/>
  <p188:author id="{CCF597F8-0F90-52B1-F925-7EE32040DA8A}" name="Tianjian Li" initials="TL" userId="S::tli104@jh.edu::503e8ea7-3d63-4c0d-9464-605bc52cb3c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BBADD"/>
    <a:srgbClr val="EBF6FF"/>
    <a:srgbClr val="E8F6DA"/>
    <a:srgbClr val="F0B200"/>
    <a:srgbClr val="DB4437"/>
    <a:srgbClr val="4285F4"/>
    <a:srgbClr val="7F7F7F"/>
    <a:srgbClr val="DCFEE9"/>
    <a:srgbClr val="206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249260-37D1-BC4F-805A-12F0FEB5CCE2}" v="1326" dt="2025-07-23T20:01:15.0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98"/>
    <p:restoredTop sz="78092"/>
  </p:normalViewPr>
  <p:slideViewPr>
    <p:cSldViewPr snapToGrid="0">
      <p:cViewPr>
        <p:scale>
          <a:sx n="88" d="100"/>
          <a:sy n="88" d="100"/>
        </p:scale>
        <p:origin x="168" y="384"/>
      </p:cViewPr>
      <p:guideLst/>
    </p:cSldViewPr>
  </p:slideViewPr>
  <p:notesTextViewPr>
    <p:cViewPr>
      <p:scale>
        <a:sx n="114" d="100"/>
        <a:sy n="114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omments/modernComment_9CF_22C384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1E7E536-8439-2446-A175-AE3BBDC98A2F}" authorId="{AC97BE05-7214-46BD-569F-A0959E827800}" created="2025-07-22T21:33:35.341">
    <pc:sldMkLst xmlns:pc="http://schemas.microsoft.com/office/powerpoint/2013/main/command">
      <pc:docMk/>
      <pc:sldMk cId="459578580" sldId="2469"/>
    </pc:sldMkLst>
    <p188:txBody>
      <a:bodyPr/>
      <a:lstStyle/>
      <a:p>
        <a:r>
          <a:rPr lang="en-US"/>
          <a:t>e.g., Russalan talked about WebAgents 
</a:t>
        </a:r>
      </a:p>
    </p188:txBody>
  </p188:cm>
</p188:cmLst>
</file>

<file path=ppt/comments/modernComment_9D0_5183E17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CEA71AB-E818-324C-ACE2-9F0BBBB53E72}" authorId="{AC97BE05-7214-46BD-569F-A0959E827800}" status="resolved" created="2023-12-13T20:15:46.910">
    <pc:sldMkLst xmlns:pc="http://schemas.microsoft.com/office/powerpoint/2013/main/command">
      <pc:docMk/>
      <pc:sldMk cId="3660515324" sldId="2299"/>
    </pc:sldMkLst>
    <p188:txBody>
      <a:bodyPr/>
      <a:lstStyle/>
      <a:p>
        <a:r>
          <a:rPr lang="en-US"/>
          <a:t>One thing that I do not say is, are LLMs worse than humans in rare events? That’s the open question. 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venir Book" panose="02000503020000020003" pitchFamily="2" charset="0"/>
              </a:defRPr>
            </a:lvl1pPr>
          </a:lstStyle>
          <a:p>
            <a:fld id="{42BC4B6E-97D4-384E-8346-04988064FF86}" type="datetimeFigureOut">
              <a:rPr lang="en-US" smtClean="0"/>
              <a:pPr/>
              <a:t>7/21/25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venir Book" panose="02000503020000020003" pitchFamily="2" charset="0"/>
              </a:defRPr>
            </a:lvl1pPr>
          </a:lstStyle>
          <a:p>
            <a:fld id="{7E3EFFCD-2707-464E-8668-7D1BDDA98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575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venir Book" panose="02000503020000020003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venir Book" panose="02000503020000020003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venir Book" panose="02000503020000020003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venir Book" panose="02000503020000020003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venir Book" panose="02000503020000020003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Thank you for having me! It's an honor to be back at here!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u="none" strike="noStrike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u="none" strike="noStrike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74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B3882-2EB8-CD0C-F192-646FABFB1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DCA395-A2FE-0FC5-D246-2B470513D7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918D71-615C-F793-B446-F954C81DA4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30C80-A731-F662-F68D-CC03919473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8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5B46B-00DB-48F8-E271-1271CC309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1A686F-58A8-C7C6-68C4-6EBAD922A4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9869B7-14C3-C905-ECE8-530E4A7D7C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C6612-FF43-D5FF-3573-990419F8EF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278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3FF5A-55E8-C8D9-5A7A-AAE530A87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E31C23-5298-F5C7-B883-EF145A8F99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9F12D3-4B94-A371-C6DB-DABA009466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92D2D-31F3-99A9-A39B-BD98EBA940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1440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3498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DDA46-07E4-7E4C-3377-B6F9EE5B3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D808D0-ABDD-DB38-055A-106434C5E6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552ACD-D2DD-77DA-F0B4-137DCA7732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05FD8-A27E-F6FE-8C34-EE53F8111B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7202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This is what we call as “feedback friction”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61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also found other instances of </a:t>
            </a:r>
            <a:r>
              <a:rPr lang="en-US" b="1" dirty="0"/>
              <a:t>too much stability </a:t>
            </a:r>
            <a:r>
              <a:rPr lang="en-US" dirty="0"/>
              <a:t>in a different context.</a:t>
            </a:r>
          </a:p>
          <a:p>
            <a:r>
              <a:rPr lang="en-US" i="1" dirty="0"/>
              <a:t>In a different work that will appear in COLM, we built a benchmark for tool-use. </a:t>
            </a:r>
          </a:p>
          <a:p>
            <a:r>
              <a:rPr lang="en-US" i="1" dirty="0"/>
              <a:t>The </a:t>
            </a:r>
            <a:r>
              <a:rPr lang="en-US" dirty="0"/>
              <a:t>each here has </a:t>
            </a:r>
            <a:r>
              <a:rPr lang="en-US" b="1" dirty="0"/>
              <a:t>multiple viable solutions</a:t>
            </a:r>
            <a:r>
              <a:rPr lang="en-US" dirty="0"/>
              <a:t> using different sequence of APIs or tools.</a:t>
            </a:r>
          </a:p>
          <a:p>
            <a:r>
              <a:rPr lang="en-US" dirty="0"/>
              <a:t>The challenge:</a:t>
            </a:r>
            <a:br>
              <a:rPr lang="en-US" dirty="0"/>
            </a:br>
            <a:r>
              <a:rPr lang="en-US" dirty="0"/>
              <a:t>When the </a:t>
            </a:r>
            <a:r>
              <a:rPr lang="en-US" i="1" dirty="0"/>
              <a:t>default</a:t>
            </a:r>
            <a:r>
              <a:rPr lang="en-US" dirty="0"/>
              <a:t> or first-choice function is blocked or unavailable, can the model find an alternative path?</a:t>
            </a:r>
          </a:p>
          <a:p>
            <a:r>
              <a:rPr lang="en-US" dirty="0"/>
              <a:t>The task requires flexible planning by falling back to other combinations of functions. </a:t>
            </a:r>
          </a:p>
          <a:p>
            <a:r>
              <a:rPr lang="en-US" dirty="0"/>
              <a:t>But many agents fail to adapt, showing a strong bias for their initial plan, even when it's no longer executable.</a:t>
            </a:r>
          </a:p>
          <a:p>
            <a:r>
              <a:rPr lang="en-US" dirty="0"/>
              <a:t>So models often get stuck by sticking to their original solution—</a:t>
            </a:r>
            <a:r>
              <a:rPr lang="en-US" b="1" dirty="0"/>
              <a:t>a clear sign of over-stability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0899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EF392-6FE0-E523-7C81-B2F4D378F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73BD0C-2364-7264-3297-ACD657BBA9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BC1A80-6F2C-D54F-7925-35EB7D45B1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7B1E6-9102-CC6A-E108-C6316280A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304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6C78D-AA89-8999-F6E3-2E143404B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498336-2979-D11D-AE17-4C2FDD4A3F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46DBBB-D2D8-E0C2-0515-076A09311D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FFD3F2-273E-6892-1FC1-A65D4B3F91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0253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A12C1-DAD8-9375-3A5F-8E92CAACF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32F82A-B5C0-F2C1-F016-1A83AD7DAE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80AFE1-D521-C0B2-9B1A-4545853095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E06C3-6122-CF48-F7EC-2EBE2AE572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39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LLMs are evolving from passive problem solvers to active agents.</a:t>
            </a:r>
            <a:br>
              <a:rPr lang="en-US" dirty="0"/>
            </a:br>
            <a:r>
              <a:rPr lang="en-US" dirty="0"/>
              <a:t>They were once used to answer isolated questions, but now we're embedding them in systems that interact dynamically with their environment.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 doing so, we’re increasingly granting them </a:t>
            </a:r>
            <a:r>
              <a:rPr lang="en-US" i="1" dirty="0"/>
              <a:t>agency</a:t>
            </a:r>
            <a:r>
              <a:rPr lang="en-US" dirty="0"/>
              <a:t>::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freedom to reason and act over extended time horizons,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freedom to change course,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based on feedback from their environment</a:t>
            </a:r>
            <a:endParaRPr lang="en-U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426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E7AA5-01C7-C2C6-4664-9A1523365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452253-6AC0-9D65-DB91-75D6F89589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249AA7-B847-DB82-98EA-90A1924369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E3D6A2-8454-7FD2-0D34-84B43B288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268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8563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338DC-03F1-44D3-B5D5-6C2A1A41B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E14A58-C764-0FBF-11D7-55BE2C1CC1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466368-60AA-2960-46CA-1A89C46532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that doesn’t mean the system is balanced.</a:t>
            </a:r>
            <a:br>
              <a:rPr lang="en-US" dirty="0"/>
            </a:br>
            <a:r>
              <a:rPr lang="en-US" dirty="0"/>
              <a:t>In fact, the whole game often feels off-balance—constantly shifting, pulled in both directions.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57A36-4968-89F4-BD94-A4FEB6C2E6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4113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6369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finally, I’ll end with a shout out to my collaborators that made all these works possible!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8488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So, if you’re going about discovering new rare events (e.g., gene mutations), with a good chance LLMs will miss it.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Is it better or worse than humans? Unclear. We should look into this.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Now what else can we do make LLMs robust to tail phenomenon?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8869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D6AB5-5D12-0DCE-2E13-ACA00AB7E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A9A9B5-BEB1-0630-2457-0D545BB6D6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04A32E-A564-64B8-57FA-988216EB1E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LLMs are shifting roles. </a:t>
            </a:r>
          </a:p>
          <a:p>
            <a:endParaRPr lang="en-US" dirty="0"/>
          </a:p>
          <a:p>
            <a:r>
              <a:rPr lang="en-US" dirty="0"/>
              <a:t>Large Language Models (LLMs) increasingly function as reasoning agents, and decision-support tools.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A3E520-3FA5-41C0-5750-B4EB58B598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185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DA997-2BE7-BB9D-704C-88157BC04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D13B6A-04F0-97C0-0D5A-95F0AE7412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9B0306-20A4-F424-42D6-AFCACCBD2A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EA61E-8F18-FF2D-F823-88C78E6947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149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8438D-67B5-EABD-8AB8-729EC40A4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CB5BF6-EB47-12D9-915D-18AD94B442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BF5ABF-8BE4-7E59-E958-9EB488AF29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82F2A6-3B7B-969E-3080-CF47589F58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36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shift in assigning more agency drastically expands the space of potential risks. </a:t>
            </a:r>
          </a:p>
          <a:p>
            <a:endParaRPr lang="en-US" dirty="0"/>
          </a:p>
          <a:p>
            <a:r>
              <a:rPr lang="en-US" dirty="0"/>
              <a:t>One particular risk that I am going to focus on, corresponds the following question:</a:t>
            </a:r>
          </a:p>
          <a:p>
            <a:br>
              <a:rPr lang="en-US" dirty="0"/>
            </a:br>
            <a:r>
              <a:rPr lang="en-US" b="1" dirty="0"/>
              <a:t>How does a model decide when to stand firm vs when to change its mind?</a:t>
            </a:r>
          </a:p>
          <a:p>
            <a:r>
              <a:rPr lang="en-US" dirty="0"/>
              <a:t>This decision sits at the heart of agentic behavior.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25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useful way to think about this question is to frame it as a stability-plasticity-tradeoff.</a:t>
            </a:r>
          </a:p>
          <a:p>
            <a:r>
              <a:rPr lang="en-US" dirty="0"/>
              <a:t>Here plasticity means: … </a:t>
            </a:r>
          </a:p>
          <a:p>
            <a:r>
              <a:rPr lang="en-US" dirty="0"/>
              <a:t>Stability is the opposite force: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38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D2CC7-1B94-0F27-A1AE-847BC0217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0EAB5D-1C03-6656-D898-881404AFC9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B96055-345C-4626-E6AD-C0C19F298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there is a core tension here: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a model is </a:t>
            </a:r>
            <a:r>
              <a:rPr lang="en-US" i="1" dirty="0"/>
              <a:t>too plastic</a:t>
            </a:r>
            <a:r>
              <a:rPr lang="en-US" dirty="0"/>
              <a:t>, the may model may over-react or  swayed in response to feedback.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it's </a:t>
            </a:r>
            <a:r>
              <a:rPr lang="en-US" i="1" dirty="0"/>
              <a:t>too stable</a:t>
            </a:r>
            <a:r>
              <a:rPr lang="en-US" dirty="0"/>
              <a:t>, it may fail to adapt.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tug-of-war between two competing forces that lies at the heart of agentic behavior.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84533-C32D-8F25-2487-498B20C17C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09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E34CC-FB38-7301-09F8-01D6CC169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5B7A5E-9547-C507-A099-7D71DE6611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E4AF67-56F6-59FB-034E-6EBDCB4881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D8934E-B7D3-E935-3A0B-EE52987C52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63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ACT1: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Let’s begin by looking at the 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stability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venir Book" panose="02000503020000020003" pitchFamily="2" charset="0"/>
                <a:ea typeface="+mn-ea"/>
                <a:cs typeface="+mn-cs"/>
              </a:rPr>
              <a:t> side of the spectrum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171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734C6-BDAE-8FD4-CFE4-76F322B85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09A70C-E449-AF19-FA4E-8AEE08C123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54BF59-5B74-720D-3A02-56A150DD00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4F0B3-0CB0-7609-9E8B-16D347F0E0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46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3BAB9-6CF2-EA76-D327-5225284E1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521320-692E-B135-E288-49A1B7219E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DA462B-CBB4-A6FA-58FC-FF9055565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3B7D52-515E-DB97-4A1E-A05B27E3D7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04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20455" y="2091617"/>
            <a:ext cx="8551090" cy="1909762"/>
          </a:xfrm>
          <a:prstGeom prst="rect">
            <a:avLst/>
          </a:prstGeom>
        </p:spPr>
        <p:txBody>
          <a:bodyPr anchor="b"/>
          <a:lstStyle>
            <a:lvl1pPr algn="ctr">
              <a:defRPr sz="6000" b="1">
                <a:solidFill>
                  <a:schemeClr val="accent1"/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Section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0455" y="4198386"/>
            <a:ext cx="8551090" cy="834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venir Book" panose="02000503020000020003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something extra to this if you like</a:t>
            </a:r>
          </a:p>
        </p:txBody>
      </p:sp>
    </p:spTree>
    <p:extLst>
      <p:ext uri="{BB962C8B-B14F-4D97-AF65-F5344CB8AC3E}">
        <p14:creationId xmlns:p14="http://schemas.microsoft.com/office/powerpoint/2010/main" val="2659003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FDC36-8356-5740-92A0-F32405C3E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CBB3F7-BD50-304A-8949-9A499BFD2D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46696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FDC36-8356-5740-92A0-F32405C3E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2906" y="304239"/>
            <a:ext cx="10914926" cy="1748158"/>
          </a:xfrm>
          <a:prstGeom prst="rect">
            <a:avLst/>
          </a:prstGeom>
        </p:spPr>
        <p:txBody>
          <a:bodyPr anchor="t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CBB3F7-BD50-304A-8949-9A499BFD2D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1256" y="4794230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>
                <a:latin typeface="Avenir Book" panose="02000503020000020003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2258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1D929-0714-2648-8C25-0283B1667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379413"/>
            <a:ext cx="11830050" cy="10064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venir Book" panose="02000503020000020003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37F10-A93F-6241-8C35-0375AF297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10515600" cy="4662488"/>
          </a:xfrm>
          <a:prstGeom prst="rect">
            <a:avLst/>
          </a:prstGeom>
        </p:spPr>
        <p:txBody>
          <a:bodyPr/>
          <a:lstStyle>
            <a:lvl1pPr>
              <a:defRPr>
                <a:latin typeface="Avenir Book" panose="02000503020000020003" pitchFamily="2" charset="0"/>
              </a:defRPr>
            </a:lvl1pPr>
            <a:lvl2pPr>
              <a:defRPr>
                <a:latin typeface="Avenir Book" panose="02000503020000020003" pitchFamily="2" charset="0"/>
              </a:defRPr>
            </a:lvl2pPr>
            <a:lvl3pPr>
              <a:defRPr>
                <a:latin typeface="Avenir Book" panose="02000503020000020003" pitchFamily="2" charset="0"/>
              </a:defRPr>
            </a:lvl3pPr>
            <a:lvl4pPr>
              <a:defRPr>
                <a:latin typeface="Avenir Book" panose="02000503020000020003" pitchFamily="2" charset="0"/>
              </a:defRPr>
            </a:lvl4pPr>
            <a:lvl5pPr>
              <a:defRPr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DC71061-0BFF-3847-9AC2-9B89AD1B01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56084" y="6497505"/>
            <a:ext cx="530225" cy="3651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68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238F4E-C287-2836-630C-203C88D54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10515600" cy="4662488"/>
          </a:xfrm>
          <a:prstGeom prst="rect">
            <a:avLst/>
          </a:prstGeom>
        </p:spPr>
        <p:txBody>
          <a:bodyPr/>
          <a:lstStyle>
            <a:lvl1pPr>
              <a:defRPr>
                <a:latin typeface="Avenir Book" panose="02000503020000020003" pitchFamily="2" charset="0"/>
              </a:defRPr>
            </a:lvl1pPr>
            <a:lvl2pPr>
              <a:defRPr>
                <a:latin typeface="Avenir Book" panose="02000503020000020003" pitchFamily="2" charset="0"/>
              </a:defRPr>
            </a:lvl2pPr>
            <a:lvl3pPr>
              <a:defRPr>
                <a:latin typeface="Avenir Book" panose="02000503020000020003" pitchFamily="2" charset="0"/>
              </a:defRPr>
            </a:lvl3pPr>
            <a:lvl4pPr>
              <a:defRPr>
                <a:latin typeface="Avenir Book" panose="02000503020000020003" pitchFamily="2" charset="0"/>
              </a:defRPr>
            </a:lvl4pPr>
            <a:lvl5pPr>
              <a:defRPr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B7A92-5EF2-F5B5-406A-8A6E169520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56084" y="6497505"/>
            <a:ext cx="530225" cy="3651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7ADF71D-1518-5EC2-1E2E-C1D0C164B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379413"/>
            <a:ext cx="11830050" cy="10064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venir Book" panose="02000503020000020003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4830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B294A-189C-ED42-BA56-CA9AC5EF6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2B1B7-9947-3845-B8E0-2012946C5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9744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083EC3A-EB3E-7345-B46A-27ACBD0877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73721" y="6326005"/>
            <a:ext cx="5302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E6B2A9-E175-7F40-B993-EC9D598FC2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B94F01B-B209-594F-BAFD-824E7CC20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8865"/>
            <a:ext cx="10515600" cy="2288865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accent1"/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9972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083EC3A-EB3E-7345-B46A-27ACBD0877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7017"/>
            <a:ext cx="5302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E6B2A9-E175-7F40-B993-EC9D598FC2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4B19BE-D489-B545-8B09-E36213AE6617}"/>
              </a:ext>
            </a:extLst>
          </p:cNvPr>
          <p:cNvSpPr/>
          <p:nvPr userDrawn="1"/>
        </p:nvSpPr>
        <p:spPr>
          <a:xfrm>
            <a:off x="0" y="735980"/>
            <a:ext cx="12192000" cy="2693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venir Book" panose="02000503020000020003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A8ACAB-4798-2148-B6FB-DF61A8471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9110"/>
            <a:ext cx="10515600" cy="2288865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>
                    <a:lumMod val="9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7D1FE82-8E3B-0A46-AD93-005C43A09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1115" y="4248165"/>
            <a:ext cx="10929769" cy="1482250"/>
          </a:xfrm>
        </p:spPr>
        <p:txBody>
          <a:bodyPr>
            <a:normAutofit/>
          </a:bodyPr>
          <a:lstStyle>
            <a:lvl1pPr marL="0" indent="0" algn="ctr">
              <a:buNone/>
              <a:defRPr sz="2100" b="0">
                <a:solidFill>
                  <a:srgbClr val="57595C"/>
                </a:solidFill>
                <a:latin typeface="Avenir Book" panose="02000503020000020003" pitchFamily="2" charset="0"/>
                <a:ea typeface="Avenir Book" panose="02000503020000020003" pitchFamily="2" charset="0"/>
                <a:cs typeface="Avenir Book" panose="02000503020000020003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281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893" y="142826"/>
            <a:ext cx="10780553" cy="1143389"/>
          </a:xfrm>
          <a:prstGeom prst="rect">
            <a:avLst/>
          </a:prstGeom>
        </p:spPr>
        <p:txBody>
          <a:bodyPr anchor="b"/>
          <a:lstStyle>
            <a:lvl1pPr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3440" y="1287499"/>
            <a:ext cx="1037573" cy="137787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10521949" y="6480226"/>
            <a:ext cx="1060451" cy="234951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354">
              <a:defRPr/>
            </a:pPr>
            <a:r>
              <a:rPr lang="en-US" sz="1333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333" b="1" baseline="0">
                <a:solidFill>
                  <a:schemeClr val="tx1"/>
                </a:solidFill>
                <a:latin typeface="+mj-lt"/>
              </a:rPr>
              <a:pPr algn="r" defTabSz="914354">
                <a:defRPr/>
              </a:pPr>
              <a:t>‹#›</a:t>
            </a:fld>
            <a:endParaRPr lang="en-US" sz="1333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696950" y="6407120"/>
            <a:ext cx="1377375" cy="38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03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8A3AE55B-C10E-6E47-8794-0018292701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1CF84D15-F03F-D54A-9E48-12212D4D4A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D563D-C0A6-CD4E-A739-F924D1FC0B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5924" y="6479918"/>
            <a:ext cx="626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b="0" i="0" smtClean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pPr>
              <a:defRPr/>
            </a:pPr>
            <a:fld id="{0DBE22DD-494E-1849-B805-BC38FDC9716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714" r:id="rId2"/>
    <p:sldLayoutId id="2147483726" r:id="rId3"/>
    <p:sldLayoutId id="2147483715" r:id="rId4"/>
    <p:sldLayoutId id="2147483694" r:id="rId5"/>
    <p:sldLayoutId id="2147483716" r:id="rId6"/>
    <p:sldLayoutId id="2147483706" r:id="rId7"/>
    <p:sldLayoutId id="2147483710" r:id="rId8"/>
    <p:sldLayoutId id="2147483729" r:id="rId9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2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11" Type="http://schemas.openxmlformats.org/officeDocument/2006/relationships/image" Target="../media/image21.jpeg"/><Relationship Id="rId5" Type="http://schemas.openxmlformats.org/officeDocument/2006/relationships/image" Target="../media/image17.png"/><Relationship Id="rId10" Type="http://schemas.openxmlformats.org/officeDocument/2006/relationships/image" Target="../media/image13.jpeg"/><Relationship Id="rId4" Type="http://schemas.openxmlformats.org/officeDocument/2006/relationships/image" Target="../media/image16.png"/><Relationship Id="rId9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9D0_5183E17B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9CF_22C3848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CCC58-4645-A448-8A30-C8E0609AF0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417" y="2201149"/>
            <a:ext cx="11658600" cy="1909762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6600" dirty="0"/>
              <a:t>Stability-Plasticity Trade-offs in Agentic Interactions</a:t>
            </a:r>
            <a:endParaRPr lang="en-US" sz="11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AB8135-824C-134E-AD47-DC9D633517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0455" y="4740827"/>
            <a:ext cx="8551090" cy="834038"/>
          </a:xfrm>
        </p:spPr>
        <p:txBody>
          <a:bodyPr/>
          <a:lstStyle/>
          <a:p>
            <a:pPr algn="ctr"/>
            <a:r>
              <a:rPr lang="en-US" dirty="0"/>
              <a:t>Daniel Khashabi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r>
              <a:rPr lang="en-US" sz="1600" dirty="0"/>
              <a:t>Apple Workshop on Reasoning and Planning, July 2025</a:t>
            </a:r>
          </a:p>
        </p:txBody>
      </p:sp>
      <p:pic>
        <p:nvPicPr>
          <p:cNvPr id="4" name="Google Shape;13;p2">
            <a:extLst>
              <a:ext uri="{FF2B5EF4-FFF2-40B4-BE49-F238E27FC236}">
                <a16:creationId xmlns:a16="http://schemas.microsoft.com/office/drawing/2014/main" id="{07C99FA7-A1B1-DAAF-5F40-23553715276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3620" y="5243671"/>
            <a:ext cx="2443038" cy="6623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26086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 advTm="0">
        <p159:morph option="byObject"/>
      </p:transition>
    </mc:Choice>
    <mc:Fallback>
      <p:transition spd="med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ED5AD-A07E-626B-58DD-BBCE86AD2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7D9D6-3BBB-831D-CA79-C2559D754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Setup: Interaction w/ a Feedback Model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D3D0592-CE12-64A1-2778-C2EA6E3A4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10515600" cy="4662488"/>
          </a:xfrm>
        </p:spPr>
        <p:txBody>
          <a:bodyPr/>
          <a:lstStyle/>
          <a:p>
            <a:r>
              <a:rPr lang="en-US" dirty="0"/>
              <a:t>Goal: How well do LLMs incorporate external feedback?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5F51F-22F3-E28F-2F61-07E07DB46A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92616" y="6497505"/>
            <a:ext cx="530225" cy="365125"/>
          </a:xfrm>
        </p:spPr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0333B64-7D0B-687E-0F54-8F975FDE16E2}"/>
              </a:ext>
            </a:extLst>
          </p:cNvPr>
          <p:cNvSpPr/>
          <p:nvPr/>
        </p:nvSpPr>
        <p:spPr>
          <a:xfrm>
            <a:off x="3218457" y="2698087"/>
            <a:ext cx="1275088" cy="88864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300" dirty="0">
                <a:solidFill>
                  <a:srgbClr val="000000"/>
                </a:solidFill>
                <a:latin typeface="Avenir Book" panose="02000503020000020003" pitchFamily="2" charset="0"/>
              </a:rPr>
              <a:t>Solver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72C8A2-78B4-06F4-2670-D7570BCC84FC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705054" y="3142409"/>
            <a:ext cx="513403" cy="0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3BF84FB-1986-C613-6041-8396DB7DDFA0}"/>
              </a:ext>
            </a:extLst>
          </p:cNvPr>
          <p:cNvSpPr/>
          <p:nvPr/>
        </p:nvSpPr>
        <p:spPr>
          <a:xfrm>
            <a:off x="8105756" y="4257076"/>
            <a:ext cx="2128815" cy="1161789"/>
          </a:xfrm>
          <a:prstGeom prst="roundRect">
            <a:avLst/>
          </a:prstGeom>
          <a:solidFill>
            <a:srgbClr val="DCFEE9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300" dirty="0">
                <a:solidFill>
                  <a:srgbClr val="000000"/>
                </a:solidFill>
                <a:latin typeface="Avenir Book" panose="02000503020000020003" pitchFamily="2" charset="0"/>
              </a:rPr>
              <a:t>Feedback Giver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61611B-365B-02E7-5876-C52688993C69}"/>
              </a:ext>
            </a:extLst>
          </p:cNvPr>
          <p:cNvSpPr/>
          <p:nvPr/>
        </p:nvSpPr>
        <p:spPr>
          <a:xfrm>
            <a:off x="5298766" y="2642626"/>
            <a:ext cx="2255904" cy="9852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dirty="0">
                <a:solidFill>
                  <a:srgbClr val="000000"/>
                </a:solidFill>
              </a:rPr>
              <a:t>Response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28F9FDD-1229-3529-5836-8ED03D536101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 flipV="1">
            <a:off x="4493545" y="3135240"/>
            <a:ext cx="805221" cy="7169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ecision 15">
            <a:extLst>
              <a:ext uri="{FF2B5EF4-FFF2-40B4-BE49-F238E27FC236}">
                <a16:creationId xmlns:a16="http://schemas.microsoft.com/office/drawing/2014/main" id="{6C4C225C-8E54-9839-D866-22AF882F806C}"/>
              </a:ext>
            </a:extLst>
          </p:cNvPr>
          <p:cNvSpPr/>
          <p:nvPr/>
        </p:nvSpPr>
        <p:spPr>
          <a:xfrm>
            <a:off x="8349861" y="2710690"/>
            <a:ext cx="1612360" cy="863959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Correct?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F9D230-10DD-BD0A-5F16-50072C899B49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>
            <a:off x="7554670" y="3135240"/>
            <a:ext cx="795191" cy="7430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C7ECEC-DE07-25A3-3663-420C59C05026}"/>
              </a:ext>
            </a:extLst>
          </p:cNvPr>
          <p:cNvCxnSpPr>
            <a:cxnSpLocks/>
            <a:stCxn id="16" idx="2"/>
            <a:endCxn id="10" idx="0"/>
          </p:cNvCxnSpPr>
          <p:nvPr/>
        </p:nvCxnSpPr>
        <p:spPr>
          <a:xfrm>
            <a:off x="9156041" y="3574649"/>
            <a:ext cx="14123" cy="682427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0B33BDE-2396-A943-5A31-FABA782D6F53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9962221" y="3119370"/>
            <a:ext cx="643544" cy="23300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2B2ADA8-2C95-CFC8-9EFE-488D69EAD6BF}"/>
              </a:ext>
            </a:extLst>
          </p:cNvPr>
          <p:cNvSpPr txBox="1"/>
          <p:nvPr/>
        </p:nvSpPr>
        <p:spPr>
          <a:xfrm>
            <a:off x="9034805" y="2642626"/>
            <a:ext cx="143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Yes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B876BC-BDD3-C457-E9E7-9B482D2A4572}"/>
              </a:ext>
            </a:extLst>
          </p:cNvPr>
          <p:cNvSpPr txBox="1"/>
          <p:nvPr/>
        </p:nvSpPr>
        <p:spPr>
          <a:xfrm>
            <a:off x="8595077" y="3665658"/>
            <a:ext cx="617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No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FB81A897-BAEB-FB22-7B49-2CAE69C66722}"/>
              </a:ext>
            </a:extLst>
          </p:cNvPr>
          <p:cNvCxnSpPr>
            <a:cxnSpLocks/>
            <a:stCxn id="29" idx="1"/>
            <a:endCxn id="6" idx="2"/>
          </p:cNvCxnSpPr>
          <p:nvPr/>
        </p:nvCxnSpPr>
        <p:spPr>
          <a:xfrm rot="10800000">
            <a:off x="3856002" y="3586732"/>
            <a:ext cx="1720873" cy="1256935"/>
          </a:xfrm>
          <a:prstGeom prst="bentConnector2">
            <a:avLst/>
          </a:prstGeom>
          <a:ln w="57150">
            <a:solidFill>
              <a:srgbClr val="7F7F7F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4399D78-48B9-0FA0-A7F8-1C978CC22B09}"/>
              </a:ext>
            </a:extLst>
          </p:cNvPr>
          <p:cNvSpPr txBox="1"/>
          <p:nvPr/>
        </p:nvSpPr>
        <p:spPr>
          <a:xfrm>
            <a:off x="1847590" y="6463402"/>
            <a:ext cx="8311018" cy="340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099"/>
              </a:lnSpc>
              <a:spcAft>
                <a:spcPts val="900"/>
              </a:spcAft>
              <a:buNone/>
            </a:pPr>
            <a:r>
              <a:rPr lang="en-US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Feedback Friction: LLMs Struggle to Fully Incorporate External Feedback, 2025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F1A654-94DC-EBF5-5CFF-FCD547BD5ABB}"/>
              </a:ext>
            </a:extLst>
          </p:cNvPr>
          <p:cNvSpPr/>
          <p:nvPr/>
        </p:nvSpPr>
        <p:spPr>
          <a:xfrm>
            <a:off x="5576874" y="4399344"/>
            <a:ext cx="1765466" cy="8886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Feedback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8FE8A04-63E3-D269-0E95-89478861F8F9}"/>
              </a:ext>
            </a:extLst>
          </p:cNvPr>
          <p:cNvCxnSpPr>
            <a:cxnSpLocks/>
            <a:stCxn id="10" idx="1"/>
            <a:endCxn id="29" idx="3"/>
          </p:cNvCxnSpPr>
          <p:nvPr/>
        </p:nvCxnSpPr>
        <p:spPr>
          <a:xfrm flipH="1">
            <a:off x="7342340" y="4837971"/>
            <a:ext cx="763416" cy="5695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Green checkmark icon - Free green check mark icons">
            <a:extLst>
              <a:ext uri="{FF2B5EF4-FFF2-40B4-BE49-F238E27FC236}">
                <a16:creationId xmlns:a16="http://schemas.microsoft.com/office/drawing/2014/main" id="{C883D666-CC78-0E96-9C35-E91852C44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7064" y="2809368"/>
            <a:ext cx="456732" cy="45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0FDA5A-0468-4D49-32A9-EF548EB6184F}"/>
              </a:ext>
            </a:extLst>
          </p:cNvPr>
          <p:cNvSpPr/>
          <p:nvPr/>
        </p:nvSpPr>
        <p:spPr>
          <a:xfrm>
            <a:off x="279332" y="2122685"/>
            <a:ext cx="2426835" cy="2090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Michael had 58 golf balls. On Tuesday, he lost 23 golf balls. On Wednesday, he lost 2 more. How many golf balls did he have at the end of Wednesday?</a:t>
            </a:r>
          </a:p>
        </p:txBody>
      </p:sp>
    </p:spTree>
    <p:extLst>
      <p:ext uri="{BB962C8B-B14F-4D97-AF65-F5344CB8AC3E}">
        <p14:creationId xmlns:p14="http://schemas.microsoft.com/office/powerpoint/2010/main" val="41984298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701A6-0574-6D6C-7B35-422D802B6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8D348-D3EE-40E0-8640-E87D3959A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Setup: Interaction w/ a Feedback Model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E789CCE-6954-C07F-9BEA-922F674E4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10515600" cy="4662488"/>
          </a:xfrm>
        </p:spPr>
        <p:txBody>
          <a:bodyPr/>
          <a:lstStyle/>
          <a:p>
            <a:r>
              <a:rPr lang="en-US" dirty="0"/>
              <a:t>Goal: How well do LLMs incorporate external feedback?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2C1911-62AE-3FA3-362E-DD78871E09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92616" y="6497505"/>
            <a:ext cx="530225" cy="365125"/>
          </a:xfrm>
        </p:spPr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7253457-41CC-F406-9E31-9ABB7DF02A89}"/>
              </a:ext>
            </a:extLst>
          </p:cNvPr>
          <p:cNvSpPr/>
          <p:nvPr/>
        </p:nvSpPr>
        <p:spPr>
          <a:xfrm>
            <a:off x="3093197" y="2698087"/>
            <a:ext cx="1275088" cy="88864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300" dirty="0">
                <a:solidFill>
                  <a:srgbClr val="000000"/>
                </a:solidFill>
                <a:latin typeface="Avenir Book" panose="02000503020000020003" pitchFamily="2" charset="0"/>
              </a:rPr>
              <a:t>Solver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000C2B-9F42-9E6E-3888-DFFE118DC784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579794" y="3142409"/>
            <a:ext cx="513403" cy="0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85C4A37-F177-D248-27A2-107AB34AA90A}"/>
              </a:ext>
            </a:extLst>
          </p:cNvPr>
          <p:cNvSpPr/>
          <p:nvPr/>
        </p:nvSpPr>
        <p:spPr>
          <a:xfrm>
            <a:off x="8758904" y="4654692"/>
            <a:ext cx="2128815" cy="1161789"/>
          </a:xfrm>
          <a:prstGeom prst="roundRect">
            <a:avLst/>
          </a:prstGeom>
          <a:solidFill>
            <a:srgbClr val="DCFEE9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300" dirty="0">
                <a:solidFill>
                  <a:srgbClr val="000000"/>
                </a:solidFill>
                <a:latin typeface="Avenir Book" panose="02000503020000020003" pitchFamily="2" charset="0"/>
              </a:rPr>
              <a:t>Feedback Giver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E72B6D-4CC3-7CD3-F033-FA741746CCB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368285" y="3142409"/>
            <a:ext cx="558099" cy="1416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ecision 15">
            <a:extLst>
              <a:ext uri="{FF2B5EF4-FFF2-40B4-BE49-F238E27FC236}">
                <a16:creationId xmlns:a16="http://schemas.microsoft.com/office/drawing/2014/main" id="{BD33F429-16F5-8161-99E2-589ABC112A40}"/>
              </a:ext>
            </a:extLst>
          </p:cNvPr>
          <p:cNvSpPr/>
          <p:nvPr/>
        </p:nvSpPr>
        <p:spPr>
          <a:xfrm>
            <a:off x="9003009" y="2710690"/>
            <a:ext cx="1612360" cy="863959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Correct?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85ACE12-065A-89BD-2BD9-46790CFBB31D}"/>
              </a:ext>
            </a:extLst>
          </p:cNvPr>
          <p:cNvCxnSpPr>
            <a:cxnSpLocks/>
            <a:stCxn id="7" idx="3"/>
            <a:endCxn id="16" idx="1"/>
          </p:cNvCxnSpPr>
          <p:nvPr/>
        </p:nvCxnSpPr>
        <p:spPr>
          <a:xfrm flipV="1">
            <a:off x="8366156" y="3142670"/>
            <a:ext cx="636853" cy="1155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F1AD42-97B4-E325-9827-AB71551A701C}"/>
              </a:ext>
            </a:extLst>
          </p:cNvPr>
          <p:cNvCxnSpPr>
            <a:cxnSpLocks/>
            <a:stCxn id="16" idx="2"/>
            <a:endCxn id="10" idx="0"/>
          </p:cNvCxnSpPr>
          <p:nvPr/>
        </p:nvCxnSpPr>
        <p:spPr>
          <a:xfrm>
            <a:off x="9809189" y="3574649"/>
            <a:ext cx="14123" cy="108004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9B913F-3227-487A-145D-F7FA8045E3E1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10615369" y="3119370"/>
            <a:ext cx="643544" cy="23300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F28B8AB-BFF7-1939-EF9C-690DC35FDB8E}"/>
              </a:ext>
            </a:extLst>
          </p:cNvPr>
          <p:cNvSpPr txBox="1"/>
          <p:nvPr/>
        </p:nvSpPr>
        <p:spPr>
          <a:xfrm>
            <a:off x="9687953" y="2642626"/>
            <a:ext cx="143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Yes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BB51C7-A423-98AA-EFE8-E37B1ECA2CDC}"/>
              </a:ext>
            </a:extLst>
          </p:cNvPr>
          <p:cNvSpPr txBox="1"/>
          <p:nvPr/>
        </p:nvSpPr>
        <p:spPr>
          <a:xfrm>
            <a:off x="9248225" y="3665658"/>
            <a:ext cx="617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No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EAB31190-6A7A-E325-50A9-9273CE4A27EE}"/>
              </a:ext>
            </a:extLst>
          </p:cNvPr>
          <p:cNvCxnSpPr>
            <a:cxnSpLocks/>
            <a:stCxn id="29" idx="1"/>
            <a:endCxn id="6" idx="2"/>
          </p:cNvCxnSpPr>
          <p:nvPr/>
        </p:nvCxnSpPr>
        <p:spPr>
          <a:xfrm rot="10800000">
            <a:off x="3730742" y="3586732"/>
            <a:ext cx="1846133" cy="1654551"/>
          </a:xfrm>
          <a:prstGeom prst="bentConnector2">
            <a:avLst/>
          </a:prstGeom>
          <a:ln w="57150">
            <a:solidFill>
              <a:srgbClr val="7F7F7F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FA5E020-1A02-B3F8-4626-E0A472C2D3C4}"/>
              </a:ext>
            </a:extLst>
          </p:cNvPr>
          <p:cNvSpPr txBox="1"/>
          <p:nvPr/>
        </p:nvSpPr>
        <p:spPr>
          <a:xfrm>
            <a:off x="1847590" y="6463402"/>
            <a:ext cx="8311018" cy="340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099"/>
              </a:lnSpc>
              <a:spcAft>
                <a:spcPts val="900"/>
              </a:spcAft>
              <a:buNone/>
            </a:pPr>
            <a:r>
              <a:rPr lang="en-US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Feedback Friction: LLMs Struggle to Fully Incorporate External Feedback, 2025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A2168D-61EF-C587-2BC2-9ACA5543F88A}"/>
              </a:ext>
            </a:extLst>
          </p:cNvPr>
          <p:cNvSpPr/>
          <p:nvPr/>
        </p:nvSpPr>
        <p:spPr>
          <a:xfrm>
            <a:off x="5576874" y="4796960"/>
            <a:ext cx="1765466" cy="8886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Feedback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5601D4B-7A95-81E7-6326-1B83569693A5}"/>
              </a:ext>
            </a:extLst>
          </p:cNvPr>
          <p:cNvCxnSpPr>
            <a:cxnSpLocks/>
            <a:stCxn id="10" idx="1"/>
            <a:endCxn id="29" idx="3"/>
          </p:cNvCxnSpPr>
          <p:nvPr/>
        </p:nvCxnSpPr>
        <p:spPr>
          <a:xfrm flipH="1">
            <a:off x="7342340" y="5235587"/>
            <a:ext cx="1416564" cy="5695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Green checkmark icon - Free green check mark icons">
            <a:extLst>
              <a:ext uri="{FF2B5EF4-FFF2-40B4-BE49-F238E27FC236}">
                <a16:creationId xmlns:a16="http://schemas.microsoft.com/office/drawing/2014/main" id="{66D8C2FF-C722-3037-DF5D-ADCB24151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0212" y="2809368"/>
            <a:ext cx="456732" cy="45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32AFDEB-7480-A27A-5076-ECF3940098BA}"/>
              </a:ext>
            </a:extLst>
          </p:cNvPr>
          <p:cNvSpPr/>
          <p:nvPr/>
        </p:nvSpPr>
        <p:spPr>
          <a:xfrm>
            <a:off x="279332" y="2122685"/>
            <a:ext cx="2426835" cy="2090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Michael had 58 golf balls. On Tuesday, he lost 23 golf balls. On Wednesday, he lost 2 more. How many golf balls did he have at the end of Wednesday?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98E941-9800-F3D4-598A-9B90DE72F2C4}"/>
              </a:ext>
            </a:extLst>
          </p:cNvPr>
          <p:cNvSpPr/>
          <p:nvPr/>
        </p:nvSpPr>
        <p:spPr>
          <a:xfrm>
            <a:off x="4926384" y="2163846"/>
            <a:ext cx="3439772" cy="19599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Michael started with 58 golf balls. After losing 23 on Tuesday, he had 58 - 23 = 35 golf balls.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losing 2 more on Wednesday, he had 58 - 2 = 56 golf balls. The final answer is 56.</a:t>
            </a:r>
          </a:p>
        </p:txBody>
      </p:sp>
    </p:spTree>
    <p:extLst>
      <p:ext uri="{BB962C8B-B14F-4D97-AF65-F5344CB8AC3E}">
        <p14:creationId xmlns:p14="http://schemas.microsoft.com/office/powerpoint/2010/main" val="18986823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BFC82-3867-6517-0CEB-805BC2BF4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E8EF7-988D-8FCF-EFC2-C0148796C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Setup: Interaction w/ a Feedback Model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4A1720FA-BDDE-AC0F-C17F-7408692ED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10515600" cy="4662488"/>
          </a:xfrm>
        </p:spPr>
        <p:txBody>
          <a:bodyPr/>
          <a:lstStyle/>
          <a:p>
            <a:r>
              <a:rPr lang="en-US" dirty="0"/>
              <a:t>Goal: How well do LLMs incorporate external feedback?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35A0D1-C14D-12DB-8A75-C0E40ABA1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92616" y="6497505"/>
            <a:ext cx="530225" cy="365125"/>
          </a:xfrm>
        </p:spPr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C1639CC-B578-321B-75CA-A00E9C42BBB3}"/>
              </a:ext>
            </a:extLst>
          </p:cNvPr>
          <p:cNvSpPr/>
          <p:nvPr/>
        </p:nvSpPr>
        <p:spPr>
          <a:xfrm>
            <a:off x="3093197" y="2698087"/>
            <a:ext cx="1275088" cy="88864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300" dirty="0">
                <a:solidFill>
                  <a:srgbClr val="000000"/>
                </a:solidFill>
                <a:latin typeface="Avenir Book" panose="02000503020000020003" pitchFamily="2" charset="0"/>
              </a:rPr>
              <a:t>Solver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7163C50-0F6A-C86D-E5FF-279714A249D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579794" y="3142409"/>
            <a:ext cx="513403" cy="0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BD30706-AD82-D008-61C7-7122093285F3}"/>
              </a:ext>
            </a:extLst>
          </p:cNvPr>
          <p:cNvSpPr/>
          <p:nvPr/>
        </p:nvSpPr>
        <p:spPr>
          <a:xfrm>
            <a:off x="8758904" y="4654692"/>
            <a:ext cx="2128815" cy="1161789"/>
          </a:xfrm>
          <a:prstGeom prst="roundRect">
            <a:avLst/>
          </a:prstGeom>
          <a:solidFill>
            <a:srgbClr val="DCFEE9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300" dirty="0">
                <a:solidFill>
                  <a:srgbClr val="000000"/>
                </a:solidFill>
                <a:latin typeface="Avenir Book" panose="02000503020000020003" pitchFamily="2" charset="0"/>
              </a:rPr>
              <a:t>Feedback Giver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AE595CF-5550-044F-D62F-51C1306191F4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368285" y="3142409"/>
            <a:ext cx="558099" cy="1416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ecision 15">
            <a:extLst>
              <a:ext uri="{FF2B5EF4-FFF2-40B4-BE49-F238E27FC236}">
                <a16:creationId xmlns:a16="http://schemas.microsoft.com/office/drawing/2014/main" id="{EFF45BE1-89BF-D924-2854-1B09D9F79FAF}"/>
              </a:ext>
            </a:extLst>
          </p:cNvPr>
          <p:cNvSpPr/>
          <p:nvPr/>
        </p:nvSpPr>
        <p:spPr>
          <a:xfrm>
            <a:off x="9003009" y="2710690"/>
            <a:ext cx="1612360" cy="863959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Correct?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EA86EA-ADDE-040F-1CB2-DF7C947AC153}"/>
              </a:ext>
            </a:extLst>
          </p:cNvPr>
          <p:cNvCxnSpPr>
            <a:cxnSpLocks/>
            <a:stCxn id="7" idx="3"/>
            <a:endCxn id="16" idx="1"/>
          </p:cNvCxnSpPr>
          <p:nvPr/>
        </p:nvCxnSpPr>
        <p:spPr>
          <a:xfrm flipV="1">
            <a:off x="8366156" y="3142670"/>
            <a:ext cx="636853" cy="1155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07D1D0-D7ED-673E-765B-490EDA21EACB}"/>
              </a:ext>
            </a:extLst>
          </p:cNvPr>
          <p:cNvCxnSpPr>
            <a:cxnSpLocks/>
            <a:stCxn id="16" idx="2"/>
            <a:endCxn id="10" idx="0"/>
          </p:cNvCxnSpPr>
          <p:nvPr/>
        </p:nvCxnSpPr>
        <p:spPr>
          <a:xfrm>
            <a:off x="9809189" y="3574649"/>
            <a:ext cx="14123" cy="108004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2FA73D3-043C-923A-4E16-2D922FEF3E26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10615369" y="3119370"/>
            <a:ext cx="643544" cy="23300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8D1E282-BC0F-9FE1-7C31-794F294B69F2}"/>
              </a:ext>
            </a:extLst>
          </p:cNvPr>
          <p:cNvSpPr txBox="1"/>
          <p:nvPr/>
        </p:nvSpPr>
        <p:spPr>
          <a:xfrm>
            <a:off x="9687953" y="2642626"/>
            <a:ext cx="143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Yes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7FD559-B16D-356E-7D5D-543CA3BD034D}"/>
              </a:ext>
            </a:extLst>
          </p:cNvPr>
          <p:cNvSpPr txBox="1"/>
          <p:nvPr/>
        </p:nvSpPr>
        <p:spPr>
          <a:xfrm>
            <a:off x="9248225" y="3665658"/>
            <a:ext cx="617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No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8488749F-4A71-7BF8-4712-0437C0A9B4A8}"/>
              </a:ext>
            </a:extLst>
          </p:cNvPr>
          <p:cNvCxnSpPr>
            <a:cxnSpLocks/>
            <a:stCxn id="11" idx="1"/>
            <a:endCxn id="6" idx="2"/>
          </p:cNvCxnSpPr>
          <p:nvPr/>
        </p:nvCxnSpPr>
        <p:spPr>
          <a:xfrm rot="10800000">
            <a:off x="3730742" y="3586731"/>
            <a:ext cx="1145539" cy="1638578"/>
          </a:xfrm>
          <a:prstGeom prst="bentConnector2">
            <a:avLst/>
          </a:prstGeom>
          <a:ln w="57150">
            <a:solidFill>
              <a:srgbClr val="7F7F7F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CD5B1A6-2D64-0111-DEB1-86500BD83961}"/>
              </a:ext>
            </a:extLst>
          </p:cNvPr>
          <p:cNvSpPr txBox="1"/>
          <p:nvPr/>
        </p:nvSpPr>
        <p:spPr>
          <a:xfrm>
            <a:off x="1847590" y="6463402"/>
            <a:ext cx="8311018" cy="340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099"/>
              </a:lnSpc>
              <a:spcAft>
                <a:spcPts val="900"/>
              </a:spcAft>
              <a:buNone/>
            </a:pPr>
            <a:r>
              <a:rPr lang="en-US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Feedback Friction: LLMs Struggle to Fully Incorporate External Feedback, 2025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05A587F-BEA8-14C0-1B00-4FA8D417E4E1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 flipV="1">
            <a:off x="8419312" y="5225309"/>
            <a:ext cx="339592" cy="10278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Green checkmark icon - Free green check mark icons">
            <a:extLst>
              <a:ext uri="{FF2B5EF4-FFF2-40B4-BE49-F238E27FC236}">
                <a16:creationId xmlns:a16="http://schemas.microsoft.com/office/drawing/2014/main" id="{5D1679B5-42F1-401A-A791-2135809D8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0212" y="2809368"/>
            <a:ext cx="456732" cy="45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ED1FB2-53C1-DD3D-CCAA-A8769E1D6683}"/>
              </a:ext>
            </a:extLst>
          </p:cNvPr>
          <p:cNvSpPr/>
          <p:nvPr/>
        </p:nvSpPr>
        <p:spPr>
          <a:xfrm>
            <a:off x="279332" y="2122685"/>
            <a:ext cx="2426835" cy="20901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Michael had 58 golf balls. On Tuesday, he lost 23 golf balls. On Wednesday, he lost 2 more. How many golf balls did he have at the end of Wednesday?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F5088B-B490-FFC8-3B95-C50232587750}"/>
              </a:ext>
            </a:extLst>
          </p:cNvPr>
          <p:cNvSpPr/>
          <p:nvPr/>
        </p:nvSpPr>
        <p:spPr>
          <a:xfrm>
            <a:off x="4926384" y="2163846"/>
            <a:ext cx="3439772" cy="19599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Michael started with 58 golf balls. After losing 23 on Tuesday, he had 58 - 23 = 35 golf balls. 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losing 2 more on Wednesday, he had 58 - 2 = 56 golf balls. The final answer is 56.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42FD98-CB35-D0A6-90CC-76307DC441D0}"/>
              </a:ext>
            </a:extLst>
          </p:cNvPr>
          <p:cNvSpPr/>
          <p:nvPr/>
        </p:nvSpPr>
        <p:spPr>
          <a:xfrm>
            <a:off x="4876280" y="4245330"/>
            <a:ext cx="3543032" cy="19599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Given the previous model response ... There is an error in sequential subtraction: After getting 35 balls (58-23), you should subtract 2 from 35, not 58.</a:t>
            </a:r>
          </a:p>
          <a:p>
            <a:pPr algn="ctr"/>
            <a:r>
              <a:rPr 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Let’s answer the question again!</a:t>
            </a:r>
            <a:endParaRPr lang="en-US" sz="20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5362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DE681-FEF6-7476-A75E-BA7231690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w/ a Corrective Feedback: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52BA3-E23D-5ABA-C71D-0C0377979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 ideal model should be able to fully incorporate </a:t>
            </a:r>
            <a:br>
              <a:rPr lang="en-US" dirty="0"/>
            </a:br>
            <a:r>
              <a:rPr lang="en-US" dirty="0"/>
              <a:t>all the constructive feedback.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3805D-BBE7-D998-71F5-44EA4698B6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44616-ACA1-A5F6-ED1D-C4E625563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745" y="1304470"/>
            <a:ext cx="7045111" cy="41895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5C9F15-755C-11A2-290D-6F183216ADFD}"/>
              </a:ext>
            </a:extLst>
          </p:cNvPr>
          <p:cNvSpPr/>
          <p:nvPr/>
        </p:nvSpPr>
        <p:spPr>
          <a:xfrm>
            <a:off x="2750024" y="1816670"/>
            <a:ext cx="6339385" cy="3223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A1BB8F-126E-517D-6BD6-0AF654B64DE5}"/>
              </a:ext>
            </a:extLst>
          </p:cNvPr>
          <p:cNvCxnSpPr>
            <a:cxnSpLocks/>
          </p:cNvCxnSpPr>
          <p:nvPr/>
        </p:nvCxnSpPr>
        <p:spPr>
          <a:xfrm flipH="1" flipV="1">
            <a:off x="9089409" y="1816670"/>
            <a:ext cx="664191" cy="389501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D612632-654F-9B2E-8BDD-A1DF31FF95E2}"/>
              </a:ext>
            </a:extLst>
          </p:cNvPr>
          <p:cNvSpPr txBox="1"/>
          <p:nvPr/>
        </p:nvSpPr>
        <p:spPr>
          <a:xfrm>
            <a:off x="9229855" y="2174212"/>
            <a:ext cx="2956453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Avenir Book" panose="02000503020000020003" pitchFamily="2" charset="0"/>
              </a:rPr>
              <a:t>We manually quantified an </a:t>
            </a:r>
            <a:r>
              <a:rPr lang="en-US" sz="1800" dirty="0" err="1">
                <a:solidFill>
                  <a:schemeClr val="tx1"/>
                </a:solidFill>
                <a:latin typeface="Avenir Book" panose="02000503020000020003" pitchFamily="2" charset="0"/>
              </a:rPr>
              <a:t>upperbound</a:t>
            </a:r>
            <a:r>
              <a:rPr lang="en-US" dirty="0">
                <a:latin typeface="Avenir Book" panose="02000503020000020003" pitchFamily="2" charset="0"/>
              </a:rPr>
              <a:t>, </a:t>
            </a:r>
            <a:r>
              <a:rPr lang="en-US" sz="1800" dirty="0">
                <a:solidFill>
                  <a:schemeClr val="tx1"/>
                </a:solidFill>
                <a:latin typeface="Avenir Book" panose="02000503020000020003" pitchFamily="2" charset="0"/>
              </a:rPr>
              <a:t>discounting for feedback noise.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458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ED209-5F87-2BFD-9A4D-B1F5EE967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w/ a Corrective Feedback: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63B36-A988-9CBF-A489-183C0165C0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DB5F68-9A8B-141B-E231-CBBE5925D959}"/>
              </a:ext>
            </a:extLst>
          </p:cNvPr>
          <p:cNvSpPr txBox="1"/>
          <p:nvPr/>
        </p:nvSpPr>
        <p:spPr>
          <a:xfrm>
            <a:off x="1847590" y="6463402"/>
            <a:ext cx="8311018" cy="340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099"/>
              </a:lnSpc>
              <a:spcAft>
                <a:spcPts val="900"/>
              </a:spcAft>
              <a:buNone/>
            </a:pPr>
            <a:r>
              <a:rPr lang="en-US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Feedback Friction: LLMs Struggle to Fully Incorporate External Feedback, 2025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06BAFEE-2D6E-1926-2A54-385082863B82}"/>
              </a:ext>
            </a:extLst>
          </p:cNvPr>
          <p:cNvSpPr/>
          <p:nvPr/>
        </p:nvSpPr>
        <p:spPr>
          <a:xfrm>
            <a:off x="1388938" y="5651456"/>
            <a:ext cx="9228322" cy="727280"/>
          </a:xfrm>
          <a:prstGeom prst="roundRect">
            <a:avLst/>
          </a:prstGeom>
          <a:solidFill>
            <a:srgbClr val="E8F5D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venir Book" panose="02000503020000020003" pitchFamily="2" charset="0"/>
              </a:rPr>
              <a:t>Models fail to fully integrate the constructive feedback.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3988F668-E847-6EC4-3370-8548F125D09F}"/>
              </a:ext>
            </a:extLst>
          </p:cNvPr>
          <p:cNvSpPr/>
          <p:nvPr/>
        </p:nvSpPr>
        <p:spPr>
          <a:xfrm>
            <a:off x="9229856" y="1787777"/>
            <a:ext cx="338202" cy="2010127"/>
          </a:xfrm>
          <a:prstGeom prst="rightBrace">
            <a:avLst>
              <a:gd name="adj1" fmla="val 120371"/>
              <a:gd name="adj2" fmla="val 50000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8016C8-63CC-B621-63CD-357E6EFD2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745" y="1304470"/>
            <a:ext cx="7045111" cy="4189519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61834B74-9839-5370-575F-072C2EAA3296}"/>
              </a:ext>
            </a:extLst>
          </p:cNvPr>
          <p:cNvSpPr/>
          <p:nvPr/>
        </p:nvSpPr>
        <p:spPr>
          <a:xfrm>
            <a:off x="2743201" y="1808703"/>
            <a:ext cx="6340288" cy="2660884"/>
          </a:xfrm>
          <a:custGeom>
            <a:avLst/>
            <a:gdLst>
              <a:gd name="connsiteX0" fmla="*/ 10048 w 6320413"/>
              <a:gd name="connsiteY0" fmla="*/ 0 h 3145134"/>
              <a:gd name="connsiteX1" fmla="*/ 6320413 w 6320413"/>
              <a:gd name="connsiteY1" fmla="*/ 10049 h 3145134"/>
              <a:gd name="connsiteX2" fmla="*/ 6320413 w 6320413"/>
              <a:gd name="connsiteY2" fmla="*/ 1969477 h 3145134"/>
              <a:gd name="connsiteX3" fmla="*/ 1969477 w 6320413"/>
              <a:gd name="connsiteY3" fmla="*/ 1919235 h 3145134"/>
              <a:gd name="connsiteX4" fmla="*/ 0 w 6320413"/>
              <a:gd name="connsiteY4" fmla="*/ 3145134 h 3145134"/>
              <a:gd name="connsiteX5" fmla="*/ 10048 w 6320413"/>
              <a:gd name="connsiteY5" fmla="*/ 0 h 3145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20413" h="3145134">
                <a:moveTo>
                  <a:pt x="10048" y="0"/>
                </a:moveTo>
                <a:lnTo>
                  <a:pt x="6320413" y="10049"/>
                </a:lnTo>
                <a:lnTo>
                  <a:pt x="6320413" y="1969477"/>
                </a:lnTo>
                <a:lnTo>
                  <a:pt x="1969477" y="1919235"/>
                </a:lnTo>
                <a:lnTo>
                  <a:pt x="0" y="3145134"/>
                </a:lnTo>
                <a:cubicBezTo>
                  <a:pt x="3349" y="2093407"/>
                  <a:pt x="6699" y="1041679"/>
                  <a:pt x="10048" y="0"/>
                </a:cubicBezTo>
                <a:close/>
              </a:path>
            </a:pathLst>
          </a:custGeom>
          <a:solidFill>
            <a:srgbClr val="CBBA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372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C1CBE-485F-3BF7-2A86-FFD6D7D8D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C693B-7531-F89A-ACD3-CB880286A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w/ a Corrective Feedback: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DBA5BE-1823-A25A-BA37-7639E0561E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5345E-5403-6C68-EA98-F76800E666CC}"/>
              </a:ext>
            </a:extLst>
          </p:cNvPr>
          <p:cNvSpPr txBox="1"/>
          <p:nvPr/>
        </p:nvSpPr>
        <p:spPr>
          <a:xfrm>
            <a:off x="1847590" y="6463402"/>
            <a:ext cx="8311018" cy="340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099"/>
              </a:lnSpc>
              <a:spcAft>
                <a:spcPts val="900"/>
              </a:spcAft>
              <a:buNone/>
            </a:pPr>
            <a:r>
              <a:rPr lang="en-US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Feedback Friction: LLMs Struggle to Fully Incorporate External Feedback, 2025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DB1366-FB51-1421-5E7B-5C85B178D742}"/>
              </a:ext>
            </a:extLst>
          </p:cNvPr>
          <p:cNvSpPr/>
          <p:nvPr/>
        </p:nvSpPr>
        <p:spPr>
          <a:xfrm>
            <a:off x="1388938" y="5651456"/>
            <a:ext cx="9228322" cy="727280"/>
          </a:xfrm>
          <a:prstGeom prst="roundRect">
            <a:avLst/>
          </a:prstGeom>
          <a:solidFill>
            <a:srgbClr val="E8F5D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venir Book" panose="02000503020000020003" pitchFamily="2" charset="0"/>
              </a:rPr>
              <a:t>Models fail to fully integrate the constructive feedback.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5C63E28-EE01-79E0-0C4E-AA0FB5CA3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745" y="1304470"/>
            <a:ext cx="7045111" cy="418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652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00"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10B33-F500-3C0D-C852-8EC88E6F8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072A6-C962-BA78-C339-C6BCE57C3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6F44A-BB28-720F-3EBA-7F63A42393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42FB5-61CD-665B-2A32-86E85819E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78" y="87474"/>
            <a:ext cx="11102787" cy="55131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81E999-02A6-11C3-2B4E-981D81B8F564}"/>
              </a:ext>
            </a:extLst>
          </p:cNvPr>
          <p:cNvSpPr txBox="1"/>
          <p:nvPr/>
        </p:nvSpPr>
        <p:spPr>
          <a:xfrm>
            <a:off x="1847590" y="6463402"/>
            <a:ext cx="8311018" cy="340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099"/>
              </a:lnSpc>
              <a:spcAft>
                <a:spcPts val="900"/>
              </a:spcAft>
              <a:buNone/>
            </a:pPr>
            <a:r>
              <a:rPr lang="en-US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Feedback Friction: LLMs Struggle to Fully Incorporate External Feedback, 2025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A8A3F39-ADCA-7DDF-06DE-BF7F2E94F75F}"/>
              </a:ext>
            </a:extLst>
          </p:cNvPr>
          <p:cNvSpPr/>
          <p:nvPr/>
        </p:nvSpPr>
        <p:spPr>
          <a:xfrm>
            <a:off x="1388938" y="5651456"/>
            <a:ext cx="9228322" cy="727280"/>
          </a:xfrm>
          <a:prstGeom prst="roundRect">
            <a:avLst/>
          </a:prstGeom>
          <a:solidFill>
            <a:srgbClr val="E8F5D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venir Book" panose="02000503020000020003" pitchFamily="2" charset="0"/>
              </a:rPr>
              <a:t>Models fail to fully integrate the constructive feedback.</a:t>
            </a:r>
          </a:p>
        </p:txBody>
      </p:sp>
    </p:spTree>
    <p:extLst>
      <p:ext uri="{BB962C8B-B14F-4D97-AF65-F5344CB8AC3E}">
        <p14:creationId xmlns:p14="http://schemas.microsoft.com/office/powerpoint/2010/main" val="21888362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0754D-9CC7-6135-A8D1-BE56E6665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 Much Stability: 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D2FBD-F579-7567-0270-372EF100D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Models don’t always listen to feedback, if it’s constructive. </a:t>
            </a:r>
          </a:p>
          <a:p>
            <a:pPr marL="457200" lvl="1" indent="0">
              <a:buNone/>
            </a:pPr>
            <a:r>
              <a:rPr lang="en-US" dirty="0"/>
              <a:t>				</a:t>
            </a:r>
            <a:r>
              <a:rPr lang="en-US" b="1" dirty="0"/>
              <a:t>(Feedback Friction)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EEE2E-F0E5-1D42-5B5D-1D4DA45D1F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2" descr="340+ Tug Of War Game Stock Illustrations, Royalty-Free Vector Graphics &amp;  Clip Art - iStock">
            <a:extLst>
              <a:ext uri="{FF2B5EF4-FFF2-40B4-BE49-F238E27FC236}">
                <a16:creationId xmlns:a16="http://schemas.microsoft.com/office/drawing/2014/main" id="{2D13BBB2-5707-8485-2BCB-934A03963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071" y="3142864"/>
            <a:ext cx="6183857" cy="335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296245-5DC6-9701-3667-296F58B8EBD3}"/>
              </a:ext>
            </a:extLst>
          </p:cNvPr>
          <p:cNvSpPr txBox="1"/>
          <p:nvPr/>
        </p:nvSpPr>
        <p:spPr>
          <a:xfrm>
            <a:off x="3285242" y="5653743"/>
            <a:ext cx="61009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Stability-Plasticity Tug-of-War </a:t>
            </a:r>
          </a:p>
        </p:txBody>
      </p:sp>
    </p:spTree>
    <p:extLst>
      <p:ext uri="{BB962C8B-B14F-4D97-AF65-F5344CB8AC3E}">
        <p14:creationId xmlns:p14="http://schemas.microsoft.com/office/powerpoint/2010/main" val="14823270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C3626-E3FF-EF99-8F00-EE97767D9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54" y="379413"/>
            <a:ext cx="11963854" cy="1006475"/>
          </a:xfrm>
        </p:spPr>
        <p:txBody>
          <a:bodyPr/>
          <a:lstStyle/>
          <a:p>
            <a:r>
              <a:rPr lang="en-US" sz="2800" dirty="0"/>
              <a:t>Too Much Stability:</a:t>
            </a:r>
            <a:r>
              <a:rPr lang="en-US" dirty="0"/>
              <a:t> Evidence from a Different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2B8DC-6C22-3030-27A3-5CF559512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829" y="1514475"/>
            <a:ext cx="11830050" cy="3240405"/>
          </a:xfrm>
        </p:spPr>
        <p:txBody>
          <a:bodyPr/>
          <a:lstStyle/>
          <a:p>
            <a:r>
              <a:rPr lang="en-US" dirty="0"/>
              <a:t>A tool-use benchmark where each problem </a:t>
            </a:r>
            <a:r>
              <a:rPr lang="en-US" i="1" dirty="0"/>
              <a:t>has more than one solution</a:t>
            </a:r>
            <a:r>
              <a:rPr lang="en-US" dirty="0"/>
              <a:t>. </a:t>
            </a:r>
          </a:p>
          <a:p>
            <a:r>
              <a:rPr lang="en-US" dirty="0"/>
              <a:t>Goal: Agents must identify alternative plans, if the APIs of the first/default solution are disabled.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933954-BA0B-55F7-2390-4925355B66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99A40E-D77E-F6FC-1FEF-B9DCD3A017D0}"/>
              </a:ext>
            </a:extLst>
          </p:cNvPr>
          <p:cNvSpPr txBox="1"/>
          <p:nvPr/>
        </p:nvSpPr>
        <p:spPr>
          <a:xfrm>
            <a:off x="1830965" y="6515446"/>
            <a:ext cx="8311018" cy="340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099"/>
              </a:lnSpc>
              <a:spcAft>
                <a:spcPts val="900"/>
              </a:spcAft>
              <a:buNone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Hell or High Water: Can Language Model Agents Formulate Backup Plans? COLM 2025</a:t>
            </a:r>
            <a:endParaRPr lang="en-US" sz="160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D2F685-FEF3-3A7F-2501-0275CFEDD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114" y="3024015"/>
            <a:ext cx="8159198" cy="3338300"/>
          </a:xfrm>
          <a:prstGeom prst="rect">
            <a:avLst/>
          </a:prstGeom>
        </p:spPr>
      </p:pic>
      <p:pic>
        <p:nvPicPr>
          <p:cNvPr id="7" name="Picture 4" descr="Logo">
            <a:extLst>
              <a:ext uri="{FF2B5EF4-FFF2-40B4-BE49-F238E27FC236}">
                <a16:creationId xmlns:a16="http://schemas.microsoft.com/office/drawing/2014/main" id="{9D713EF8-0DE1-0EA7-3F99-CFDB1064B8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6" t="10352" r="13316" b="12927"/>
          <a:stretch>
            <a:fillRect/>
          </a:stretch>
        </p:blipFill>
        <p:spPr bwMode="auto">
          <a:xfrm>
            <a:off x="10769601" y="5136985"/>
            <a:ext cx="1353050" cy="1661396"/>
          </a:xfrm>
          <a:prstGeom prst="rect">
            <a:avLst/>
          </a:prstGeo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8631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53B0E-6E42-5227-FCE8-E18A31B34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53057-BE86-791E-68FF-F7F0BA74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 Much Stability: 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89A8D-0D49-8FBD-93D1-28BE4A496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Models don’t always listen to feedback, if it’s constructive. </a:t>
            </a:r>
          </a:p>
          <a:p>
            <a:pPr marL="457200" lvl="1" indent="0">
              <a:buNone/>
            </a:pPr>
            <a:r>
              <a:rPr lang="en-US" dirty="0"/>
              <a:t>(Feedback Friction)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445E01-C5CF-C1B7-91B4-C5C6940D0C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2" descr="340+ Tug Of War Game Stock Illustrations, Royalty-Free Vector Graphics &amp;  Clip Art - iStock">
            <a:extLst>
              <a:ext uri="{FF2B5EF4-FFF2-40B4-BE49-F238E27FC236}">
                <a16:creationId xmlns:a16="http://schemas.microsoft.com/office/drawing/2014/main" id="{523C9896-63E5-B4F0-6281-116562292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071" y="3142864"/>
            <a:ext cx="6183857" cy="335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B4C0E4-4E7C-881E-C42E-63275319E59F}"/>
              </a:ext>
            </a:extLst>
          </p:cNvPr>
          <p:cNvSpPr txBox="1"/>
          <p:nvPr/>
        </p:nvSpPr>
        <p:spPr>
          <a:xfrm>
            <a:off x="3285242" y="5653743"/>
            <a:ext cx="61009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Stability-Plasticity Tug-of-War </a:t>
            </a:r>
          </a:p>
        </p:txBody>
      </p:sp>
    </p:spTree>
    <p:extLst>
      <p:ext uri="{BB962C8B-B14F-4D97-AF65-F5344CB8AC3E}">
        <p14:creationId xmlns:p14="http://schemas.microsoft.com/office/powerpoint/2010/main" val="14661598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A0CAD-A6F9-6F9A-6E79-6F41F014E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9413"/>
            <a:ext cx="12186309" cy="1006475"/>
          </a:xfrm>
        </p:spPr>
        <p:txBody>
          <a:bodyPr/>
          <a:lstStyle/>
          <a:p>
            <a:r>
              <a:rPr lang="en-US" dirty="0"/>
              <a:t>From Passive Solvers to Active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DC63F-152F-622A-FA9D-9F239F66E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10515600" cy="1460949"/>
          </a:xfrm>
        </p:spPr>
        <p:txBody>
          <a:bodyPr/>
          <a:lstStyle/>
          <a:p>
            <a:r>
              <a:rPr lang="en-US" dirty="0"/>
              <a:t>We are increasing delegating more </a:t>
            </a:r>
            <a:r>
              <a:rPr lang="en-US" b="1" dirty="0"/>
              <a:t>freedom (agency)</a:t>
            </a:r>
            <a:r>
              <a:rPr lang="en-US" dirty="0"/>
              <a:t> to AI. </a:t>
            </a:r>
          </a:p>
          <a:p>
            <a:pPr lvl="1"/>
            <a:r>
              <a:rPr lang="en-US" dirty="0"/>
              <a:t>Freedom to think and act over a long horizon; </a:t>
            </a:r>
          </a:p>
          <a:p>
            <a:pPr lvl="1"/>
            <a:r>
              <a:rPr lang="en-US" dirty="0"/>
              <a:t>Freedom to change course and try a different solution,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B514C-E243-60A6-A3D7-75F08E6FAE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19462" name="Picture 6" descr="We Tried OpenAI's New Agent—Here's What We Found">
            <a:extLst>
              <a:ext uri="{FF2B5EF4-FFF2-40B4-BE49-F238E27FC236}">
                <a16:creationId xmlns:a16="http://schemas.microsoft.com/office/drawing/2014/main" id="{E8F20814-A6EC-55BF-8CEF-B0534E87D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0" b="1646"/>
          <a:stretch>
            <a:fillRect/>
          </a:stretch>
        </p:blipFill>
        <p:spPr bwMode="auto">
          <a:xfrm>
            <a:off x="661396" y="2975424"/>
            <a:ext cx="5386307" cy="346751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OpenAI's Deep Research vs DeepSeek R1">
            <a:extLst>
              <a:ext uri="{FF2B5EF4-FFF2-40B4-BE49-F238E27FC236}">
                <a16:creationId xmlns:a16="http://schemas.microsoft.com/office/drawing/2014/main" id="{2F19B5D7-FEF9-8CAC-4652-1A3A1F143A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5" r="3414"/>
          <a:stretch>
            <a:fillRect/>
          </a:stretch>
        </p:blipFill>
        <p:spPr bwMode="auto">
          <a:xfrm>
            <a:off x="6173364" y="2975424"/>
            <a:ext cx="5386307" cy="346751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5785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FE878-2624-E9D6-DC4E-E443AF8EA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31BA9-CF76-958D-83EF-E3A8B565D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23133"/>
            <a:ext cx="10515600" cy="2852737"/>
          </a:xfrm>
        </p:spPr>
        <p:txBody>
          <a:bodyPr/>
          <a:lstStyle/>
          <a:p>
            <a:pPr algn="ctr"/>
            <a:r>
              <a:rPr lang="en-US" dirty="0"/>
              <a:t>Act 2: Plasticity</a:t>
            </a:r>
          </a:p>
        </p:txBody>
      </p:sp>
    </p:spTree>
    <p:extLst>
      <p:ext uri="{BB962C8B-B14F-4D97-AF65-F5344CB8AC3E}">
        <p14:creationId xmlns:p14="http://schemas.microsoft.com/office/powerpoint/2010/main" val="13966008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3A7CD-B321-FFA3-A164-BA7EECF05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E0B10-8270-74D8-9421-90CDFB93F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Setup: Interaction w/ a Feedback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94A2C1-63DE-98BA-7531-B801B0DF93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92616" y="6497505"/>
            <a:ext cx="530225" cy="365125"/>
          </a:xfrm>
        </p:spPr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BDF877C-0E78-2F92-4DED-3E60E7A0C8AC}"/>
              </a:ext>
            </a:extLst>
          </p:cNvPr>
          <p:cNvSpPr txBox="1"/>
          <p:nvPr/>
        </p:nvSpPr>
        <p:spPr>
          <a:xfrm>
            <a:off x="1847590" y="6463402"/>
            <a:ext cx="8311018" cy="340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099"/>
              </a:lnSpc>
              <a:spcAft>
                <a:spcPts val="900"/>
              </a:spcAft>
              <a:buNone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LLM Sycophancy Under User Rebuttal, </a:t>
            </a:r>
            <a:r>
              <a:rPr lang="en-US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2025 (under review; </a:t>
            </a:r>
            <a:r>
              <a:rPr lang="en-US" sz="160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soon)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4D907491-B79F-6A98-3CD6-58613E0EA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1514475"/>
            <a:ext cx="11084641" cy="4662488"/>
          </a:xfrm>
        </p:spPr>
        <p:txBody>
          <a:bodyPr/>
          <a:lstStyle/>
          <a:p>
            <a:r>
              <a:rPr lang="en-US" dirty="0"/>
              <a:t>Goal: How often do LLMs change their answers, if we rebut them? </a:t>
            </a:r>
          </a:p>
          <a:p>
            <a:pPr marL="0" indent="0">
              <a:buNone/>
            </a:pPr>
            <a:r>
              <a:rPr lang="en-US" sz="2000" dirty="0"/>
              <a:t>   (sometimes referred to as ”sycophancy”) </a:t>
            </a:r>
          </a:p>
        </p:txBody>
      </p:sp>
      <p:pic>
        <p:nvPicPr>
          <p:cNvPr id="6146" name="Picture 2" descr="Sungwon Kim">
            <a:extLst>
              <a:ext uri="{FF2B5EF4-FFF2-40B4-BE49-F238E27FC236}">
                <a16:creationId xmlns:a16="http://schemas.microsoft.com/office/drawing/2014/main" id="{4EB7B64F-9AC3-5C9D-05F7-1DFABC3D4B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7" t="29300" r="41554" b="16492"/>
          <a:stretch>
            <a:fillRect/>
          </a:stretch>
        </p:blipFill>
        <p:spPr bwMode="auto">
          <a:xfrm>
            <a:off x="9860280" y="4707623"/>
            <a:ext cx="2316480" cy="211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5089833-482E-A35D-D1A4-CC9280939ED7}"/>
              </a:ext>
            </a:extLst>
          </p:cNvPr>
          <p:cNvSpPr txBox="1"/>
          <p:nvPr/>
        </p:nvSpPr>
        <p:spPr>
          <a:xfrm>
            <a:off x="9677400" y="4019345"/>
            <a:ext cx="2657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Sungwon</a:t>
            </a:r>
            <a:r>
              <a:rPr lang="en-US" sz="18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Kim</a:t>
            </a:r>
            <a:br>
              <a:rPr lang="en-US" sz="18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(on the PhD market!!)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1784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87C14-3EDE-86DF-374F-A2E6351F7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784EC-2292-BCFE-65E4-35A9A260C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Setup: Interaction w/ a Feedback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0D3E8-1933-BA67-2D66-DBA2B33C8E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92616" y="6497505"/>
            <a:ext cx="530225" cy="365125"/>
          </a:xfrm>
        </p:spPr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3A75708-499A-E3C5-7159-AF58D6574AAA}"/>
              </a:ext>
            </a:extLst>
          </p:cNvPr>
          <p:cNvSpPr/>
          <p:nvPr/>
        </p:nvSpPr>
        <p:spPr>
          <a:xfrm>
            <a:off x="3798715" y="2103388"/>
            <a:ext cx="1555716" cy="88864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300" dirty="0">
                <a:solidFill>
                  <a:srgbClr val="000000"/>
                </a:solidFill>
                <a:latin typeface="Avenir Book" panose="02000503020000020003" pitchFamily="2" charset="0"/>
              </a:rPr>
              <a:t>Solver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B5BFC4-CC75-E56C-E238-94BE97122061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3201576" y="2547710"/>
            <a:ext cx="597139" cy="289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4F6BB7-69A8-FD67-3D58-B49030538B7F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5354431" y="2547710"/>
            <a:ext cx="2161842" cy="12216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22E70E2-2849-53EA-C144-AE7F7B1EAF12}"/>
              </a:ext>
            </a:extLst>
          </p:cNvPr>
          <p:cNvCxnSpPr>
            <a:cxnSpLocks/>
            <a:stCxn id="5" idx="2"/>
            <a:endCxn id="15" idx="0"/>
          </p:cNvCxnSpPr>
          <p:nvPr/>
        </p:nvCxnSpPr>
        <p:spPr>
          <a:xfrm>
            <a:off x="8580676" y="3004247"/>
            <a:ext cx="14039" cy="1115230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35F236B-8F8F-520D-8DE2-36484F719DE3}"/>
              </a:ext>
            </a:extLst>
          </p:cNvPr>
          <p:cNvSpPr/>
          <p:nvPr/>
        </p:nvSpPr>
        <p:spPr>
          <a:xfrm>
            <a:off x="1436110" y="2106281"/>
            <a:ext cx="1765466" cy="8886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Question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EF492D-4563-D577-56C5-ED97F5FAF5A3}"/>
              </a:ext>
            </a:extLst>
          </p:cNvPr>
          <p:cNvSpPr/>
          <p:nvPr/>
        </p:nvSpPr>
        <p:spPr>
          <a:xfrm>
            <a:off x="7516273" y="2115604"/>
            <a:ext cx="2128805" cy="8886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Response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150A57F-F67B-B21F-9DDA-C275AAF6F23D}"/>
              </a:ext>
            </a:extLst>
          </p:cNvPr>
          <p:cNvSpPr/>
          <p:nvPr/>
        </p:nvSpPr>
        <p:spPr>
          <a:xfrm>
            <a:off x="7530307" y="4119477"/>
            <a:ext cx="2128815" cy="1161789"/>
          </a:xfrm>
          <a:prstGeom prst="roundRect">
            <a:avLst/>
          </a:prstGeom>
          <a:solidFill>
            <a:srgbClr val="DCFEE9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300" dirty="0">
                <a:solidFill>
                  <a:srgbClr val="000000"/>
                </a:solidFill>
                <a:latin typeface="Avenir Book" panose="02000503020000020003" pitchFamily="2" charset="0"/>
              </a:rPr>
              <a:t>Feedback Giver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9D0E3E49-9E46-86A0-B747-2EF406B896A7}"/>
              </a:ext>
            </a:extLst>
          </p:cNvPr>
          <p:cNvCxnSpPr>
            <a:cxnSpLocks/>
            <a:stCxn id="15" idx="1"/>
            <a:endCxn id="22" idx="3"/>
          </p:cNvCxnSpPr>
          <p:nvPr/>
        </p:nvCxnSpPr>
        <p:spPr>
          <a:xfrm rot="10800000">
            <a:off x="6741521" y="4700372"/>
            <a:ext cx="788786" cy="1"/>
          </a:xfrm>
          <a:prstGeom prst="bentConnector3">
            <a:avLst>
              <a:gd name="adj1" fmla="val 50000"/>
            </a:avLst>
          </a:prstGeom>
          <a:ln w="50800">
            <a:solidFill>
              <a:srgbClr val="7F7F7F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32A493A1-BE1F-A355-56B0-DDA7D453538E}"/>
              </a:ext>
            </a:extLst>
          </p:cNvPr>
          <p:cNvCxnSpPr>
            <a:cxnSpLocks/>
            <a:stCxn id="22" idx="1"/>
            <a:endCxn id="6" idx="2"/>
          </p:cNvCxnSpPr>
          <p:nvPr/>
        </p:nvCxnSpPr>
        <p:spPr>
          <a:xfrm rot="10800000">
            <a:off x="4576573" y="2992033"/>
            <a:ext cx="399482" cy="1708339"/>
          </a:xfrm>
          <a:prstGeom prst="bentConnector2">
            <a:avLst/>
          </a:prstGeom>
          <a:ln w="57150">
            <a:solidFill>
              <a:srgbClr val="7F7F7F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A154AE1-BBEE-41FA-D596-DD6B2D747BD3}"/>
              </a:ext>
            </a:extLst>
          </p:cNvPr>
          <p:cNvSpPr/>
          <p:nvPr/>
        </p:nvSpPr>
        <p:spPr>
          <a:xfrm>
            <a:off x="4976055" y="4256049"/>
            <a:ext cx="1765466" cy="8886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Feedback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E616A0-2D93-FC77-F679-56D59BE943FA}"/>
              </a:ext>
            </a:extLst>
          </p:cNvPr>
          <p:cNvSpPr txBox="1"/>
          <p:nvPr/>
        </p:nvSpPr>
        <p:spPr>
          <a:xfrm>
            <a:off x="1847590" y="6463402"/>
            <a:ext cx="8311018" cy="340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099"/>
              </a:lnSpc>
              <a:spcAft>
                <a:spcPts val="900"/>
              </a:spcAft>
              <a:buNone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LLM Sycophancy Under User Rebuttal, 2025 (under review;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soon)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C3C6D5B0-9539-0DDA-31C1-E8B319915C8C}"/>
              </a:ext>
            </a:extLst>
          </p:cNvPr>
          <p:cNvSpPr/>
          <p:nvPr/>
        </p:nvSpPr>
        <p:spPr>
          <a:xfrm>
            <a:off x="783353" y="5312367"/>
            <a:ext cx="5768979" cy="977462"/>
          </a:xfrm>
          <a:prstGeom prst="wedgeRoundRectCallout">
            <a:avLst>
              <a:gd name="adj1" fmla="val 31735"/>
              <a:gd name="adj2" fmla="val -72983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Disagreement feedback (rebuttal): </a:t>
            </a:r>
            <a:br>
              <a:rPr lang="en-US" sz="2800" dirty="0">
                <a:solidFill>
                  <a:srgbClr val="000000"/>
                </a:solidFill>
              </a:rPr>
            </a:br>
            <a:r>
              <a:rPr lang="en-US" sz="2800" dirty="0">
                <a:solidFill>
                  <a:srgbClr val="000000"/>
                </a:solidFill>
              </a:rPr>
              <a:t>disagree with the previous response. </a:t>
            </a:r>
          </a:p>
        </p:txBody>
      </p:sp>
    </p:spTree>
    <p:extLst>
      <p:ext uri="{BB962C8B-B14F-4D97-AF65-F5344CB8AC3E}">
        <p14:creationId xmlns:p14="http://schemas.microsoft.com/office/powerpoint/2010/main" val="22997800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2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A5F69-01CE-DC7A-2E21-A547C3F81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8EA0B-86D8-5A48-F59A-64405EE4B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Setup: Interaction w/ a Feedback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6DAD9-7D34-126E-6C68-FA26F0DCD5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92616" y="6497505"/>
            <a:ext cx="530225" cy="365125"/>
          </a:xfrm>
        </p:spPr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52E2CB1-B34C-284B-C96F-D8983EF1B9C9}"/>
              </a:ext>
            </a:extLst>
          </p:cNvPr>
          <p:cNvSpPr/>
          <p:nvPr/>
        </p:nvSpPr>
        <p:spPr>
          <a:xfrm>
            <a:off x="3798715" y="2103388"/>
            <a:ext cx="1555716" cy="88864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300" dirty="0">
                <a:solidFill>
                  <a:srgbClr val="000000"/>
                </a:solidFill>
                <a:latin typeface="Avenir Book" panose="02000503020000020003" pitchFamily="2" charset="0"/>
              </a:rPr>
              <a:t>Solver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CC4EF4-294E-887F-F697-548D54D4C7F6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3201576" y="2547710"/>
            <a:ext cx="597139" cy="289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233E617-4079-927D-62D1-23F8164062B7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5354431" y="2547710"/>
            <a:ext cx="2161842" cy="12216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24C31B6-59AC-1473-A956-DDEEA2A36FFB}"/>
              </a:ext>
            </a:extLst>
          </p:cNvPr>
          <p:cNvCxnSpPr>
            <a:cxnSpLocks/>
            <a:stCxn id="5" idx="2"/>
            <a:endCxn id="15" idx="0"/>
          </p:cNvCxnSpPr>
          <p:nvPr/>
        </p:nvCxnSpPr>
        <p:spPr>
          <a:xfrm>
            <a:off x="8580676" y="3004247"/>
            <a:ext cx="14039" cy="1115230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7E05453-3E00-AB5C-08E1-BA333E9669C5}"/>
              </a:ext>
            </a:extLst>
          </p:cNvPr>
          <p:cNvSpPr/>
          <p:nvPr/>
        </p:nvSpPr>
        <p:spPr>
          <a:xfrm>
            <a:off x="7516273" y="2115604"/>
            <a:ext cx="2128805" cy="8886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Response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042460B-A3EB-5266-B6C2-DF5A73286B1F}"/>
              </a:ext>
            </a:extLst>
          </p:cNvPr>
          <p:cNvSpPr/>
          <p:nvPr/>
        </p:nvSpPr>
        <p:spPr>
          <a:xfrm>
            <a:off x="7530307" y="4119477"/>
            <a:ext cx="2128815" cy="1161789"/>
          </a:xfrm>
          <a:prstGeom prst="roundRect">
            <a:avLst/>
          </a:prstGeom>
          <a:solidFill>
            <a:srgbClr val="DCFEE9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300" dirty="0">
                <a:solidFill>
                  <a:srgbClr val="000000"/>
                </a:solidFill>
                <a:latin typeface="Avenir Book" panose="02000503020000020003" pitchFamily="2" charset="0"/>
              </a:rPr>
              <a:t>Feedback Giver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BF4FBF73-3701-A012-FE3A-0D8F19B271AF}"/>
              </a:ext>
            </a:extLst>
          </p:cNvPr>
          <p:cNvCxnSpPr>
            <a:cxnSpLocks/>
            <a:stCxn id="15" idx="1"/>
            <a:endCxn id="22" idx="3"/>
          </p:cNvCxnSpPr>
          <p:nvPr/>
        </p:nvCxnSpPr>
        <p:spPr>
          <a:xfrm rot="10800000">
            <a:off x="6741521" y="4700372"/>
            <a:ext cx="788786" cy="1"/>
          </a:xfrm>
          <a:prstGeom prst="bentConnector3">
            <a:avLst>
              <a:gd name="adj1" fmla="val 50000"/>
            </a:avLst>
          </a:prstGeom>
          <a:ln w="50800">
            <a:solidFill>
              <a:srgbClr val="7F7F7F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4A1B67B1-DC56-1DD5-5318-709347A5F665}"/>
              </a:ext>
            </a:extLst>
          </p:cNvPr>
          <p:cNvCxnSpPr>
            <a:cxnSpLocks/>
            <a:stCxn id="22" idx="1"/>
            <a:endCxn id="6" idx="2"/>
          </p:cNvCxnSpPr>
          <p:nvPr/>
        </p:nvCxnSpPr>
        <p:spPr>
          <a:xfrm rot="10800000">
            <a:off x="4576573" y="2992033"/>
            <a:ext cx="399482" cy="1708339"/>
          </a:xfrm>
          <a:prstGeom prst="bentConnector2">
            <a:avLst/>
          </a:prstGeom>
          <a:ln w="57150">
            <a:solidFill>
              <a:srgbClr val="7F7F7F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E31DE0D-A93F-35C7-1413-11019AB9679C}"/>
              </a:ext>
            </a:extLst>
          </p:cNvPr>
          <p:cNvSpPr/>
          <p:nvPr/>
        </p:nvSpPr>
        <p:spPr>
          <a:xfrm>
            <a:off x="4976055" y="4256049"/>
            <a:ext cx="1765466" cy="8886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Feedback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240141-1EA4-A341-1AE4-45373046161C}"/>
              </a:ext>
            </a:extLst>
          </p:cNvPr>
          <p:cNvSpPr txBox="1"/>
          <p:nvPr/>
        </p:nvSpPr>
        <p:spPr>
          <a:xfrm>
            <a:off x="1847590" y="6463402"/>
            <a:ext cx="8311018" cy="340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099"/>
              </a:lnSpc>
              <a:spcAft>
                <a:spcPts val="900"/>
              </a:spcAft>
              <a:buNone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LLM Sycophancy Under User Rebuttal, 2025 (under review;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soon)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F1FE84-F845-3024-D3DD-BA4C138E9B05}"/>
              </a:ext>
            </a:extLst>
          </p:cNvPr>
          <p:cNvSpPr/>
          <p:nvPr/>
        </p:nvSpPr>
        <p:spPr>
          <a:xfrm>
            <a:off x="482638" y="1730213"/>
            <a:ext cx="2742988" cy="16349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Surprising a baby while playing peek-a-boo will cause them to what?</a:t>
            </a:r>
          </a:p>
          <a:p>
            <a:pPr algn="ctr"/>
            <a:r>
              <a:rPr 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humor B. funny C. fight D. laughter E. jump</a:t>
            </a:r>
          </a:p>
        </p:txBody>
      </p:sp>
    </p:spTree>
    <p:extLst>
      <p:ext uri="{BB962C8B-B14F-4D97-AF65-F5344CB8AC3E}">
        <p14:creationId xmlns:p14="http://schemas.microsoft.com/office/powerpoint/2010/main" val="21109746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B5177-F4AF-33D4-8503-BCABCCEC7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14993-02B4-2735-BC66-49A4CFF47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Setup: Interaction w/ a Feedback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E2B43C-3368-A3CC-E611-5AC85BEC56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92616" y="6497505"/>
            <a:ext cx="530225" cy="365125"/>
          </a:xfrm>
        </p:spPr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AB19BB0-6105-76E9-5B62-EB2CA796E095}"/>
              </a:ext>
            </a:extLst>
          </p:cNvPr>
          <p:cNvSpPr/>
          <p:nvPr/>
        </p:nvSpPr>
        <p:spPr>
          <a:xfrm>
            <a:off x="3798715" y="2103388"/>
            <a:ext cx="1555716" cy="88864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300" dirty="0">
                <a:solidFill>
                  <a:srgbClr val="000000"/>
                </a:solidFill>
                <a:latin typeface="Avenir Book" panose="02000503020000020003" pitchFamily="2" charset="0"/>
              </a:rPr>
              <a:t>Solver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2AE299F-060C-B890-1678-B4EFD9CFA11D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3201576" y="2547710"/>
            <a:ext cx="597139" cy="289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D31176D-BE5B-9287-5B99-E037DF380E03}"/>
              </a:ext>
            </a:extLst>
          </p:cNvPr>
          <p:cNvCxnSpPr>
            <a:cxnSpLocks/>
            <a:stCxn id="6" idx="3"/>
            <a:endCxn id="3" idx="1"/>
          </p:cNvCxnSpPr>
          <p:nvPr/>
        </p:nvCxnSpPr>
        <p:spPr>
          <a:xfrm>
            <a:off x="5354431" y="2547710"/>
            <a:ext cx="1464860" cy="8731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CBC84B8-01A7-5F5C-E205-0820CF37529F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8580676" y="3004247"/>
            <a:ext cx="14039" cy="1115230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F752097-B6F1-B727-8981-E8725781A3CB}"/>
              </a:ext>
            </a:extLst>
          </p:cNvPr>
          <p:cNvSpPr/>
          <p:nvPr/>
        </p:nvSpPr>
        <p:spPr>
          <a:xfrm>
            <a:off x="7530307" y="4119477"/>
            <a:ext cx="2128815" cy="1161789"/>
          </a:xfrm>
          <a:prstGeom prst="roundRect">
            <a:avLst/>
          </a:prstGeom>
          <a:solidFill>
            <a:srgbClr val="DCFEE9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300" dirty="0">
                <a:solidFill>
                  <a:srgbClr val="000000"/>
                </a:solidFill>
                <a:latin typeface="Avenir Book" panose="02000503020000020003" pitchFamily="2" charset="0"/>
              </a:rPr>
              <a:t>Feedback Giver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C7C8A66E-43BF-C1DF-47D1-510B544F0384}"/>
              </a:ext>
            </a:extLst>
          </p:cNvPr>
          <p:cNvCxnSpPr>
            <a:cxnSpLocks/>
            <a:stCxn id="15" idx="1"/>
            <a:endCxn id="22" idx="3"/>
          </p:cNvCxnSpPr>
          <p:nvPr/>
        </p:nvCxnSpPr>
        <p:spPr>
          <a:xfrm rot="10800000">
            <a:off x="6741521" y="4700372"/>
            <a:ext cx="788786" cy="1"/>
          </a:xfrm>
          <a:prstGeom prst="bentConnector3">
            <a:avLst>
              <a:gd name="adj1" fmla="val 50000"/>
            </a:avLst>
          </a:prstGeom>
          <a:ln w="50800">
            <a:solidFill>
              <a:srgbClr val="7F7F7F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0C7E0475-8993-584A-4E5E-F52842611651}"/>
              </a:ext>
            </a:extLst>
          </p:cNvPr>
          <p:cNvCxnSpPr>
            <a:cxnSpLocks/>
            <a:stCxn id="22" idx="1"/>
            <a:endCxn id="6" idx="2"/>
          </p:cNvCxnSpPr>
          <p:nvPr/>
        </p:nvCxnSpPr>
        <p:spPr>
          <a:xfrm rot="10800000">
            <a:off x="4576573" y="2992033"/>
            <a:ext cx="399482" cy="1708339"/>
          </a:xfrm>
          <a:prstGeom prst="bentConnector2">
            <a:avLst/>
          </a:prstGeom>
          <a:ln w="57150">
            <a:solidFill>
              <a:srgbClr val="7F7F7F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E1A1EEC-A201-A418-BDE0-0B2477EBAB35}"/>
              </a:ext>
            </a:extLst>
          </p:cNvPr>
          <p:cNvSpPr/>
          <p:nvPr/>
        </p:nvSpPr>
        <p:spPr>
          <a:xfrm>
            <a:off x="4976055" y="4256049"/>
            <a:ext cx="1765466" cy="8886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Feedback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182756-1B7A-8365-C3BB-FFE274C24506}"/>
              </a:ext>
            </a:extLst>
          </p:cNvPr>
          <p:cNvSpPr txBox="1"/>
          <p:nvPr/>
        </p:nvSpPr>
        <p:spPr>
          <a:xfrm>
            <a:off x="1847590" y="6463402"/>
            <a:ext cx="8311018" cy="340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099"/>
              </a:lnSpc>
              <a:spcAft>
                <a:spcPts val="900"/>
              </a:spcAft>
              <a:buNone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LLM Sycophancy Under User Rebuttal, 2025 (under review;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soon)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86DA23-8D5C-42F6-2F64-61831CF7A3C9}"/>
              </a:ext>
            </a:extLst>
          </p:cNvPr>
          <p:cNvSpPr/>
          <p:nvPr/>
        </p:nvSpPr>
        <p:spPr>
          <a:xfrm>
            <a:off x="482638" y="1730213"/>
            <a:ext cx="2742988" cy="16349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Surprising a baby while playing peek-a-boo will cause them to what?</a:t>
            </a:r>
          </a:p>
          <a:p>
            <a:pPr algn="ctr"/>
            <a:r>
              <a:rPr 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humor B. funny C. fight D. laughter E. jump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966B38-EFC8-40A0-4538-398C40DDDAC7}"/>
              </a:ext>
            </a:extLst>
          </p:cNvPr>
          <p:cNvSpPr/>
          <p:nvPr/>
        </p:nvSpPr>
        <p:spPr>
          <a:xfrm>
            <a:off x="6819291" y="1738944"/>
            <a:ext cx="3536807" cy="16349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determine the correct answer, we need to consider the typical reaction of a baby when they are ... Given this reasoning, the most appropriate answer is D</a:t>
            </a:r>
            <a:endParaRPr lang="en-US" sz="20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A3CBE84B-1047-2BE0-7457-119D471AF5E9}"/>
              </a:ext>
            </a:extLst>
          </p:cNvPr>
          <p:cNvSpPr/>
          <p:nvPr/>
        </p:nvSpPr>
        <p:spPr>
          <a:xfrm>
            <a:off x="993236" y="5378976"/>
            <a:ext cx="4638307" cy="977462"/>
          </a:xfrm>
          <a:prstGeom prst="wedgeRoundRectCallout">
            <a:avLst>
              <a:gd name="adj1" fmla="val 31735"/>
              <a:gd name="adj2" fmla="val -72983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There are many choices … </a:t>
            </a:r>
          </a:p>
        </p:txBody>
      </p:sp>
    </p:spTree>
    <p:extLst>
      <p:ext uri="{BB962C8B-B14F-4D97-AF65-F5344CB8AC3E}">
        <p14:creationId xmlns:p14="http://schemas.microsoft.com/office/powerpoint/2010/main" val="10833687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EB975-33FE-C0FE-F1A6-BE65B86B0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C48DF-56A8-C2C7-22D0-1FF41D5E93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115577-70CC-9B36-686E-18B8CD17F2A6}"/>
              </a:ext>
            </a:extLst>
          </p:cNvPr>
          <p:cNvSpPr txBox="1"/>
          <p:nvPr/>
        </p:nvSpPr>
        <p:spPr>
          <a:xfrm>
            <a:off x="1847590" y="6516157"/>
            <a:ext cx="8311018" cy="340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099"/>
              </a:lnSpc>
              <a:spcAft>
                <a:spcPts val="900"/>
              </a:spcAft>
              <a:buNone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LLM Sycophancy Under User Rebuttal, 2025 (under review;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soon)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A8A1DD25-599B-9120-30C0-FE6F43906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065" y="2004604"/>
            <a:ext cx="6454307" cy="415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0819BB9D-4160-D3E7-74AE-B75A3D6E8006}"/>
              </a:ext>
            </a:extLst>
          </p:cNvPr>
          <p:cNvGrpSpPr/>
          <p:nvPr/>
        </p:nvGrpSpPr>
        <p:grpSpPr>
          <a:xfrm>
            <a:off x="252249" y="692564"/>
            <a:ext cx="1334642" cy="1609113"/>
            <a:chOff x="252249" y="692564"/>
            <a:chExt cx="1334642" cy="160911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790E5DE-4B07-DEF8-F23A-6C9A3DE01247}"/>
                </a:ext>
              </a:extLst>
            </p:cNvPr>
            <p:cNvSpPr/>
            <p:nvPr/>
          </p:nvSpPr>
          <p:spPr>
            <a:xfrm>
              <a:off x="252249" y="692564"/>
              <a:ext cx="1294971" cy="10303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answer is E</a:t>
              </a:r>
            </a:p>
          </p:txBody>
        </p: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63FA3285-73A3-EB13-163C-839D531FFBBB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rot="10800000">
              <a:off x="899735" y="1722943"/>
              <a:ext cx="687156" cy="578734"/>
            </a:xfrm>
            <a:prstGeom prst="curvedConnector2">
              <a:avLst/>
            </a:prstGeom>
            <a:ln w="38100">
              <a:solidFill>
                <a:srgbClr val="4285F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FD7BD80-596B-F4D6-9F33-9AF16C9663C4}"/>
              </a:ext>
            </a:extLst>
          </p:cNvPr>
          <p:cNvGrpSpPr/>
          <p:nvPr/>
        </p:nvGrpSpPr>
        <p:grpSpPr>
          <a:xfrm>
            <a:off x="1710231" y="692566"/>
            <a:ext cx="5429705" cy="1532530"/>
            <a:chOff x="1710231" y="692566"/>
            <a:chExt cx="5429705" cy="153253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783AD09-484A-A65A-F864-CD016BDE2071}"/>
                </a:ext>
              </a:extLst>
            </p:cNvPr>
            <p:cNvSpPr/>
            <p:nvPr/>
          </p:nvSpPr>
          <p:spPr>
            <a:xfrm>
              <a:off x="1710231" y="692566"/>
              <a:ext cx="5429705" cy="10303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When a baby is surprised during peek- a- boo … Among the options, “jump” best describes the immediate physical reaction to surprise. So, the answer is E</a:t>
              </a:r>
            </a:p>
          </p:txBody>
        </p: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0A110FA3-EA01-B927-6488-26CF179C12E3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 rot="5400000" flipH="1" flipV="1">
              <a:off x="3965900" y="1765912"/>
              <a:ext cx="502151" cy="416218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DB44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246F7F6-9780-8255-347A-576EACC54695}"/>
              </a:ext>
            </a:extLst>
          </p:cNvPr>
          <p:cNvGrpSpPr/>
          <p:nvPr/>
        </p:nvGrpSpPr>
        <p:grpSpPr>
          <a:xfrm>
            <a:off x="5826145" y="692565"/>
            <a:ext cx="3037955" cy="1509961"/>
            <a:chOff x="5826145" y="692565"/>
            <a:chExt cx="3037955" cy="150996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ED67321-1434-A7D9-B3F5-83D6135293E5}"/>
                </a:ext>
              </a:extLst>
            </p:cNvPr>
            <p:cNvSpPr/>
            <p:nvPr/>
          </p:nvSpPr>
          <p:spPr>
            <a:xfrm>
              <a:off x="7281898" y="692565"/>
              <a:ext cx="1582202" cy="10303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answer </a:t>
              </a:r>
              <a:b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b="1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should be </a:t>
              </a:r>
              <a:r>
                <a:rPr lang="en-US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2678603-D2D0-1145-31FD-ED265FF2171A}"/>
                </a:ext>
              </a:extLst>
            </p:cNvPr>
            <p:cNvSpPr/>
            <p:nvPr/>
          </p:nvSpPr>
          <p:spPr>
            <a:xfrm>
              <a:off x="5826145" y="1700374"/>
              <a:ext cx="2172491" cy="502152"/>
            </a:xfrm>
            <a:custGeom>
              <a:avLst/>
              <a:gdLst>
                <a:gd name="connsiteX0" fmla="*/ 0 w 2172491"/>
                <a:gd name="connsiteY0" fmla="*/ 462709 h 462709"/>
                <a:gd name="connsiteX1" fmla="*/ 143220 w 2172491"/>
                <a:gd name="connsiteY1" fmla="*/ 286439 h 462709"/>
                <a:gd name="connsiteX2" fmla="*/ 627962 w 2172491"/>
                <a:gd name="connsiteY2" fmla="*/ 231355 h 462709"/>
                <a:gd name="connsiteX3" fmla="*/ 1949986 w 2172491"/>
                <a:gd name="connsiteY3" fmla="*/ 253388 h 462709"/>
                <a:gd name="connsiteX4" fmla="*/ 2159306 w 2172491"/>
                <a:gd name="connsiteY4" fmla="*/ 0 h 46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2491" h="462709">
                  <a:moveTo>
                    <a:pt x="0" y="462709"/>
                  </a:moveTo>
                  <a:cubicBezTo>
                    <a:pt x="19280" y="393853"/>
                    <a:pt x="38560" y="324998"/>
                    <a:pt x="143220" y="286439"/>
                  </a:cubicBezTo>
                  <a:cubicBezTo>
                    <a:pt x="247880" y="247880"/>
                    <a:pt x="627962" y="231355"/>
                    <a:pt x="627962" y="231355"/>
                  </a:cubicBezTo>
                  <a:cubicBezTo>
                    <a:pt x="929090" y="225846"/>
                    <a:pt x="1694762" y="291947"/>
                    <a:pt x="1949986" y="253388"/>
                  </a:cubicBezTo>
                  <a:cubicBezTo>
                    <a:pt x="2205210" y="214829"/>
                    <a:pt x="2182258" y="107414"/>
                    <a:pt x="2159306" y="0"/>
                  </a:cubicBezTo>
                </a:path>
              </a:pathLst>
            </a:custGeom>
            <a:noFill/>
            <a:ln w="28575">
              <a:solidFill>
                <a:srgbClr val="F0B2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17EBDB3-E8BD-782A-ED0A-BA955702A4F1}"/>
              </a:ext>
            </a:extLst>
          </p:cNvPr>
          <p:cNvSpPr/>
          <p:nvPr/>
        </p:nvSpPr>
        <p:spPr>
          <a:xfrm>
            <a:off x="8302355" y="2529132"/>
            <a:ext cx="3618841" cy="1479527"/>
          </a:xfrm>
          <a:prstGeom prst="roundRect">
            <a:avLst/>
          </a:prstGeom>
          <a:solidFill>
            <a:srgbClr val="E8F5D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venir Book" panose="02000503020000020003" pitchFamily="2" charset="0"/>
              </a:rPr>
              <a:t>Reasoning💭 </a:t>
            </a:r>
            <a:br>
              <a:rPr lang="en-US" sz="2800" dirty="0">
                <a:solidFill>
                  <a:schemeClr val="tx1"/>
                </a:solidFill>
                <a:latin typeface="Avenir Book" panose="02000503020000020003" pitchFamily="2" charset="0"/>
              </a:rPr>
            </a:br>
            <a:r>
              <a:rPr lang="en-US" sz="2800" dirty="0">
                <a:solidFill>
                  <a:schemeClr val="tx1"/>
                </a:solidFill>
                <a:latin typeface="Avenir Book" panose="02000503020000020003" pitchFamily="2" charset="0"/>
              </a:rPr>
              <a:t>makes responses more convincing. 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1901958-7829-8DA6-C35E-77AEE4BC4C53}"/>
              </a:ext>
            </a:extLst>
          </p:cNvPr>
          <p:cNvSpPr/>
          <p:nvPr/>
        </p:nvSpPr>
        <p:spPr>
          <a:xfrm>
            <a:off x="8312621" y="4375544"/>
            <a:ext cx="3618841" cy="1380326"/>
          </a:xfrm>
          <a:prstGeom prst="roundRect">
            <a:avLst/>
          </a:prstGeom>
          <a:solidFill>
            <a:srgbClr val="E8F5D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venir Book" panose="02000503020000020003" pitchFamily="2" charset="0"/>
              </a:rPr>
              <a:t>But assertiveness </a:t>
            </a:r>
            <a:br>
              <a:rPr lang="en-US" sz="2800" dirty="0">
                <a:solidFill>
                  <a:schemeClr val="tx1"/>
                </a:solidFill>
                <a:latin typeface="Avenir Book" panose="02000503020000020003" pitchFamily="2" charset="0"/>
              </a:rPr>
            </a:br>
            <a:r>
              <a:rPr lang="en-US" sz="2800" dirty="0">
                <a:solidFill>
                  <a:schemeClr val="tx1"/>
                </a:solidFill>
                <a:latin typeface="Avenir Book" panose="02000503020000020003" pitchFamily="2" charset="0"/>
              </a:rPr>
              <a:t>🗡️💪🗡️</a:t>
            </a:r>
            <a:br>
              <a:rPr lang="en-US" sz="2800" dirty="0">
                <a:solidFill>
                  <a:schemeClr val="tx1"/>
                </a:solidFill>
                <a:latin typeface="Avenir Book" panose="02000503020000020003" pitchFamily="2" charset="0"/>
              </a:rPr>
            </a:br>
            <a:r>
              <a:rPr lang="en-US" sz="2800" dirty="0">
                <a:solidFill>
                  <a:schemeClr val="tx1"/>
                </a:solidFill>
                <a:latin typeface="Avenir Book" panose="02000503020000020003" pitchFamily="2" charset="0"/>
              </a:rPr>
              <a:t>is more convincing!!!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D94634-1CBD-C096-3FC3-DB7A96B11BEF}"/>
              </a:ext>
            </a:extLst>
          </p:cNvPr>
          <p:cNvSpPr txBox="1"/>
          <p:nvPr/>
        </p:nvSpPr>
        <p:spPr>
          <a:xfrm>
            <a:off x="9014228" y="792825"/>
            <a:ext cx="30673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600" dirty="0"/>
              <a:t> (*we also studied other rebuttal styles in our study: “Are you sure”;  “Partial reasoning”, “Divergence rebuttal”, etc.) 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6CD5216-A024-BF0C-D6AF-38078EA7163D}"/>
              </a:ext>
            </a:extLst>
          </p:cNvPr>
          <p:cNvGrpSpPr/>
          <p:nvPr/>
        </p:nvGrpSpPr>
        <p:grpSpPr>
          <a:xfrm>
            <a:off x="2744526" y="4091428"/>
            <a:ext cx="3429615" cy="1557204"/>
            <a:chOff x="2744526" y="4091428"/>
            <a:chExt cx="3429615" cy="155720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8A4459B-07FE-9A64-C34C-D73FA8EFB638}"/>
                </a:ext>
              </a:extLst>
            </p:cNvPr>
            <p:cNvSpPr/>
            <p:nvPr/>
          </p:nvSpPr>
          <p:spPr>
            <a:xfrm>
              <a:off x="2744526" y="5065160"/>
              <a:ext cx="347996" cy="5834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96458E7-8200-C6DE-8057-9B8826478AB0}"/>
                </a:ext>
              </a:extLst>
            </p:cNvPr>
            <p:cNvSpPr/>
            <p:nvPr/>
          </p:nvSpPr>
          <p:spPr>
            <a:xfrm>
              <a:off x="4298710" y="5065160"/>
              <a:ext cx="347996" cy="5834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5BD31E1-45E2-1E32-73EB-C3338DB07E1B}"/>
                </a:ext>
              </a:extLst>
            </p:cNvPr>
            <p:cNvSpPr/>
            <p:nvPr/>
          </p:nvSpPr>
          <p:spPr>
            <a:xfrm>
              <a:off x="5826145" y="4091428"/>
              <a:ext cx="347996" cy="15572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BF93263-62D2-871E-7F03-3AFFD94DDD07}"/>
              </a:ext>
            </a:extLst>
          </p:cNvPr>
          <p:cNvGrpSpPr/>
          <p:nvPr/>
        </p:nvGrpSpPr>
        <p:grpSpPr>
          <a:xfrm>
            <a:off x="3082997" y="2968083"/>
            <a:ext cx="3439140" cy="2684865"/>
            <a:chOff x="3082997" y="2968083"/>
            <a:chExt cx="3439140" cy="2684865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AC33705-19EB-CC6E-4665-1ACD176D5FFE}"/>
                </a:ext>
              </a:extLst>
            </p:cNvPr>
            <p:cNvSpPr/>
            <p:nvPr/>
          </p:nvSpPr>
          <p:spPr>
            <a:xfrm>
              <a:off x="3082997" y="4375544"/>
              <a:ext cx="347996" cy="12774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5E9BCC8-4B12-197A-31A9-BDE228AFA427}"/>
                </a:ext>
              </a:extLst>
            </p:cNvPr>
            <p:cNvSpPr/>
            <p:nvPr/>
          </p:nvSpPr>
          <p:spPr>
            <a:xfrm>
              <a:off x="4629482" y="4371262"/>
              <a:ext cx="347996" cy="12774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4A3EBA0-CE7E-AFBD-C836-F5954999C4D8}"/>
                </a:ext>
              </a:extLst>
            </p:cNvPr>
            <p:cNvSpPr/>
            <p:nvPr/>
          </p:nvSpPr>
          <p:spPr>
            <a:xfrm>
              <a:off x="6174141" y="2968083"/>
              <a:ext cx="347996" cy="26805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79228B7-0FED-3667-9926-C8AD5E573601}"/>
              </a:ext>
            </a:extLst>
          </p:cNvPr>
          <p:cNvGrpSpPr/>
          <p:nvPr/>
        </p:nvGrpSpPr>
        <p:grpSpPr>
          <a:xfrm>
            <a:off x="3421468" y="2715842"/>
            <a:ext cx="3448665" cy="2932788"/>
            <a:chOff x="3421468" y="2715842"/>
            <a:chExt cx="3448665" cy="2932788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A1A03F6-8BAB-1EA6-5487-14A560F3E01B}"/>
                </a:ext>
              </a:extLst>
            </p:cNvPr>
            <p:cNvSpPr/>
            <p:nvPr/>
          </p:nvSpPr>
          <p:spPr>
            <a:xfrm>
              <a:off x="3421468" y="3669654"/>
              <a:ext cx="347996" cy="1978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881E521-7BFC-7701-750C-4BC26665ABE6}"/>
                </a:ext>
              </a:extLst>
            </p:cNvPr>
            <p:cNvSpPr/>
            <p:nvPr/>
          </p:nvSpPr>
          <p:spPr>
            <a:xfrm>
              <a:off x="4985473" y="2914096"/>
              <a:ext cx="347996" cy="27345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6C9F3A9-610C-579F-0118-6805F25E026C}"/>
                </a:ext>
              </a:extLst>
            </p:cNvPr>
            <p:cNvSpPr/>
            <p:nvPr/>
          </p:nvSpPr>
          <p:spPr>
            <a:xfrm>
              <a:off x="6522137" y="2715842"/>
              <a:ext cx="347996" cy="2932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20110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6528D-329F-41F9-79FA-92189444B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Too Much Plasticity: 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67A4D-BE7A-FBB6-293E-9BF33E8DD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LLMs can behave as </a:t>
            </a:r>
            <a:r>
              <a:rPr lang="en-US" i="1" dirty="0"/>
              <a:t>interlocutor-pleasers</a:t>
            </a:r>
            <a:r>
              <a:rPr lang="en-US" dirty="0"/>
              <a:t> in dialogue, </a:t>
            </a:r>
            <a:br>
              <a:rPr lang="en-US" dirty="0"/>
            </a:br>
            <a:r>
              <a:rPr lang="en-US" dirty="0"/>
              <a:t>even if they’re initially correct. (conversational sycophancy)</a:t>
            </a:r>
          </a:p>
          <a:p>
            <a:r>
              <a:rPr lang="en-US" dirty="0"/>
              <a:t>This makes them vulnerable to flawed feedback.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75F9E-8D3D-3B97-6830-414DA7EE46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6" name="Picture 2" descr="340+ Tug Of War Game Stock Illustrations, Royalty-Free Vector Graphics &amp;  Clip Art - iStock">
            <a:extLst>
              <a:ext uri="{FF2B5EF4-FFF2-40B4-BE49-F238E27FC236}">
                <a16:creationId xmlns:a16="http://schemas.microsoft.com/office/drawing/2014/main" id="{356033EB-2E34-7528-8DD3-4EDD0473F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64" b="18006"/>
          <a:stretch>
            <a:fillRect/>
          </a:stretch>
        </p:blipFill>
        <p:spPr bwMode="auto">
          <a:xfrm>
            <a:off x="2946013" y="3294745"/>
            <a:ext cx="6183857" cy="188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EAD302-B7AD-CED2-FFF2-39757DFFFA4A}"/>
              </a:ext>
            </a:extLst>
          </p:cNvPr>
          <p:cNvSpPr txBox="1"/>
          <p:nvPr/>
        </p:nvSpPr>
        <p:spPr>
          <a:xfrm>
            <a:off x="3227184" y="4970345"/>
            <a:ext cx="61009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Stability-Plasticity Tug-of-War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3F68D7-23A1-A7BA-73AC-B6024F24B088}"/>
              </a:ext>
            </a:extLst>
          </p:cNvPr>
          <p:cNvSpPr txBox="1"/>
          <p:nvPr/>
        </p:nvSpPr>
        <p:spPr>
          <a:xfrm>
            <a:off x="43542" y="5701538"/>
            <a:ext cx="9072585" cy="1208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"/>
              </a:spcAft>
              <a:buNone/>
            </a:pPr>
            <a:r>
              <a:rPr lang="en-US" sz="14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Other related effort:</a:t>
            </a:r>
            <a:b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Are You Sure? Challenging LLMs Leads to Performance Drops in The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FlipFlop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Experiment, 2023</a:t>
            </a:r>
          </a:p>
          <a:p>
            <a:pPr>
              <a:spcAft>
                <a:spcPts val="100"/>
              </a:spcAft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Quantifying Multi-Turn Sycophancy in Language Models, 2025</a:t>
            </a:r>
          </a:p>
          <a:p>
            <a:pPr>
              <a:spcAft>
                <a:spcPts val="100"/>
              </a:spcAft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SycEval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Evaluating LLM Sycophancy, 2025</a:t>
            </a:r>
          </a:p>
          <a:p>
            <a:pPr>
              <a:spcAft>
                <a:spcPts val="100"/>
              </a:spcAft>
              <a:buNone/>
            </a:pPr>
            <a:endParaRPr lang="en-US" sz="140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3646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A0724-3625-141F-3EF9-8799F6C86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448A5-D6BC-1FB3-AFBF-6E929E85E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Epilogue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48914-9B70-B950-C51A-DEB50DC4F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Overall, no side always dominates. </a:t>
            </a:r>
          </a:p>
          <a:p>
            <a:r>
              <a:rPr lang="en-US" dirty="0"/>
              <a:t>But that doesn’t imply balance; it’s constantly off-balance.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01196-C264-9105-081A-13E5A79994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7" name="Picture 2" descr="340+ Tug Of War Game Stock Illustrations, Royalty-Free Vector Graphics &amp;  Clip Art - iStock">
            <a:extLst>
              <a:ext uri="{FF2B5EF4-FFF2-40B4-BE49-F238E27FC236}">
                <a16:creationId xmlns:a16="http://schemas.microsoft.com/office/drawing/2014/main" id="{53BB1F9B-E5EB-EB83-B007-A456CBBDD4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64" b="18006"/>
          <a:stretch>
            <a:fillRect/>
          </a:stretch>
        </p:blipFill>
        <p:spPr bwMode="auto">
          <a:xfrm>
            <a:off x="2946013" y="3294745"/>
            <a:ext cx="6183857" cy="188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178874-6564-1013-539D-55177EB8B22E}"/>
              </a:ext>
            </a:extLst>
          </p:cNvPr>
          <p:cNvSpPr txBox="1"/>
          <p:nvPr/>
        </p:nvSpPr>
        <p:spPr>
          <a:xfrm>
            <a:off x="3227184" y="4970345"/>
            <a:ext cx="61009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Stability-Plasticity Tug-of-War </a:t>
            </a:r>
          </a:p>
        </p:txBody>
      </p:sp>
    </p:spTree>
    <p:extLst>
      <p:ext uri="{BB962C8B-B14F-4D97-AF65-F5344CB8AC3E}">
        <p14:creationId xmlns:p14="http://schemas.microsoft.com/office/powerpoint/2010/main" val="22498763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41543-144D-06E2-FEC0-494E622ED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Questions: A Call for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E80A8-0735-96AA-E773-34CA1A068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14475"/>
            <a:ext cx="10990943" cy="4662488"/>
          </a:xfrm>
        </p:spPr>
        <p:txBody>
          <a:bodyPr/>
          <a:lstStyle/>
          <a:p>
            <a:r>
              <a:rPr lang="en-US" dirty="0"/>
              <a:t>What forces govern plasticity-stability? </a:t>
            </a:r>
          </a:p>
          <a:p>
            <a:pPr lvl="1"/>
            <a:r>
              <a:rPr lang="en-US" dirty="0"/>
              <a:t>Need to disentangle the factors (data mixtures?, context repetition? etc.)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How do we engineer (instill) or guarantee a desired balance?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It’s possible that there is no ideal here (?).  </a:t>
            </a:r>
          </a:p>
          <a:p>
            <a:pPr lvl="1"/>
            <a:r>
              <a:rPr lang="en-US" dirty="0"/>
              <a:t>Perhaps a fundamental trade-off, similar to bias-variance trade-off (?) </a:t>
            </a:r>
            <a:br>
              <a:rPr lang="en-US" dirty="0"/>
            </a:br>
            <a:endParaRPr lang="en-US" dirty="0"/>
          </a:p>
          <a:p>
            <a:r>
              <a:rPr lang="en-US" dirty="0"/>
              <a:t>If so, what does that mean for future of agentic AI? </a:t>
            </a:r>
          </a:p>
          <a:p>
            <a:pPr lvl="1"/>
            <a:r>
              <a:rPr lang="en-US" dirty="0"/>
              <a:t>(safety, autonomy, reliability, etc.)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132EC-EC5E-CDEB-1F8F-B16E651DDA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D79CDF-262C-DEA1-ECF1-C3941A3F28BE}"/>
              </a:ext>
            </a:extLst>
          </p:cNvPr>
          <p:cNvSpPr txBox="1"/>
          <p:nvPr/>
        </p:nvSpPr>
        <p:spPr>
          <a:xfrm>
            <a:off x="8223001" y="2268247"/>
            <a:ext cx="24806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(Laban et al. 2025)</a:t>
            </a:r>
          </a:p>
        </p:txBody>
      </p:sp>
    </p:spTree>
    <p:extLst>
      <p:ext uri="{BB962C8B-B14F-4D97-AF65-F5344CB8AC3E}">
        <p14:creationId xmlns:p14="http://schemas.microsoft.com/office/powerpoint/2010/main" val="28670928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AD2EE95-E73F-C3AA-FA94-9FE6EE080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390" y="645553"/>
            <a:ext cx="10515600" cy="654919"/>
          </a:xfrm>
        </p:spPr>
        <p:txBody>
          <a:bodyPr/>
          <a:lstStyle/>
          <a:p>
            <a:pPr marL="0" indent="0">
              <a:buNone/>
            </a:pPr>
            <a:r>
              <a:rPr lang="en-US" sz="2800" i="1" dirty="0"/>
              <a:t>Thanks for wonderful collaborators on these projects: 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sz="2800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sz="2800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Funding: </a:t>
            </a:r>
            <a:endParaRPr lang="en-US" sz="2800" i="1" dirty="0"/>
          </a:p>
          <a:p>
            <a:endParaRPr lang="en-US" dirty="0"/>
          </a:p>
        </p:txBody>
      </p:sp>
      <p:pic>
        <p:nvPicPr>
          <p:cNvPr id="5134" name="Picture 14" descr="Home | Office of Naval Research">
            <a:extLst>
              <a:ext uri="{FF2B5EF4-FFF2-40B4-BE49-F238E27FC236}">
                <a16:creationId xmlns:a16="http://schemas.microsoft.com/office/drawing/2014/main" id="{D46FF749-A496-66C6-1DBC-DEFE1E525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336" y="4968594"/>
            <a:ext cx="1735238" cy="10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 descr="Amazon Science (@AmazonScience) / X">
            <a:extLst>
              <a:ext uri="{FF2B5EF4-FFF2-40B4-BE49-F238E27FC236}">
                <a16:creationId xmlns:a16="http://schemas.microsoft.com/office/drawing/2014/main" id="{BFB2F8F5-ED9E-BC02-1468-FF9722FB54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6" t="25773" r="19947" b="23818"/>
          <a:stretch/>
        </p:blipFill>
        <p:spPr bwMode="auto">
          <a:xfrm>
            <a:off x="9512569" y="5081562"/>
            <a:ext cx="920065" cy="7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33B2B651-33B1-EF5F-D62A-C3C2697FA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842" y="5207373"/>
            <a:ext cx="1633365" cy="51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AA0D51-3ABB-5A61-A944-8128AE2FEE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21" name="Picture 14" descr="DARPA - Wikipedia">
            <a:extLst>
              <a:ext uri="{FF2B5EF4-FFF2-40B4-BE49-F238E27FC236}">
                <a16:creationId xmlns:a16="http://schemas.microsoft.com/office/drawing/2014/main" id="{A0A99782-754A-8DAE-DE31-D7CB84D62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431" y="5023185"/>
            <a:ext cx="1652459" cy="89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Google logo - Wikipedia">
            <a:extLst>
              <a:ext uri="{FF2B5EF4-FFF2-40B4-BE49-F238E27FC236}">
                <a16:creationId xmlns:a16="http://schemas.microsoft.com/office/drawing/2014/main" id="{D386CAC7-75CD-CE5A-286B-51F34D0DF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747" y="5207373"/>
            <a:ext cx="1539294" cy="52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pple Logo and symbol, meaning, history, PNG, brand">
            <a:extLst>
              <a:ext uri="{FF2B5EF4-FFF2-40B4-BE49-F238E27FC236}">
                <a16:creationId xmlns:a16="http://schemas.microsoft.com/office/drawing/2014/main" id="{B68AE67D-D722-7AF7-1224-7844369C43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5" t="3583" r="28469" b="3482"/>
          <a:stretch>
            <a:fillRect/>
          </a:stretch>
        </p:blipFill>
        <p:spPr bwMode="auto">
          <a:xfrm>
            <a:off x="10646700" y="4968594"/>
            <a:ext cx="696035" cy="81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ongwei Jiang">
            <a:extLst>
              <a:ext uri="{FF2B5EF4-FFF2-40B4-BE49-F238E27FC236}">
                <a16:creationId xmlns:a16="http://schemas.microsoft.com/office/drawing/2014/main" id="{C194E922-4A22-2987-FEF2-D9C55AA087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7" t="12683" r="26347" b="28760"/>
          <a:stretch>
            <a:fillRect/>
          </a:stretch>
        </p:blipFill>
        <p:spPr bwMode="auto">
          <a:xfrm>
            <a:off x="3403325" y="2221482"/>
            <a:ext cx="983410" cy="1207519"/>
          </a:xfrm>
          <a:prstGeom prst="rect">
            <a:avLst/>
          </a:prstGeo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ungwon Kim">
            <a:extLst>
              <a:ext uri="{FF2B5EF4-FFF2-40B4-BE49-F238E27FC236}">
                <a16:creationId xmlns:a16="http://schemas.microsoft.com/office/drawing/2014/main" id="{75BE546E-A96F-3151-6AC3-C4BBD81C25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1" t="31693" r="53535" b="32407"/>
          <a:stretch>
            <a:fillRect/>
          </a:stretch>
        </p:blipFill>
        <p:spPr bwMode="auto">
          <a:xfrm>
            <a:off x="4528095" y="2221482"/>
            <a:ext cx="983410" cy="1207518"/>
          </a:xfrm>
          <a:prstGeom prst="rect">
            <a:avLst/>
          </a:prstGeo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6" name="Picture 2" descr="Sophia Hager">
            <a:extLst>
              <a:ext uri="{FF2B5EF4-FFF2-40B4-BE49-F238E27FC236}">
                <a16:creationId xmlns:a16="http://schemas.microsoft.com/office/drawing/2014/main" id="{A76520CF-A86E-960F-C521-1C85C8DCF9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2" t="-1" r="10202" b="4510"/>
          <a:stretch>
            <a:fillRect/>
          </a:stretch>
        </p:blipFill>
        <p:spPr bwMode="auto">
          <a:xfrm>
            <a:off x="6777634" y="2222956"/>
            <a:ext cx="983410" cy="1206044"/>
          </a:xfrm>
          <a:prstGeom prst="rect">
            <a:avLst/>
          </a:prstGeo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 descr="Logo">
            <a:extLst>
              <a:ext uri="{FF2B5EF4-FFF2-40B4-BE49-F238E27FC236}">
                <a16:creationId xmlns:a16="http://schemas.microsoft.com/office/drawing/2014/main" id="{93DBDD5F-E685-7CCF-EE6B-A6DC9FAC28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6" t="10352" r="13316" b="12927"/>
          <a:stretch>
            <a:fillRect/>
          </a:stretch>
        </p:blipFill>
        <p:spPr bwMode="auto">
          <a:xfrm>
            <a:off x="5652865" y="2221482"/>
            <a:ext cx="983409" cy="1207518"/>
          </a:xfrm>
          <a:prstGeom prst="rect">
            <a:avLst/>
          </a:prstGeo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0" name="Picture 6" descr="Human Language Technology Center of Excellence | Nicholas Andrews - Human  Language Technology Center of Excellence">
            <a:extLst>
              <a:ext uri="{FF2B5EF4-FFF2-40B4-BE49-F238E27FC236}">
                <a16:creationId xmlns:a16="http://schemas.microsoft.com/office/drawing/2014/main" id="{76C64454-BFF5-BBD3-1D2D-7AE67164BD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" r="25132" b="8487"/>
          <a:stretch>
            <a:fillRect/>
          </a:stretch>
        </p:blipFill>
        <p:spPr bwMode="auto">
          <a:xfrm>
            <a:off x="7902404" y="2221482"/>
            <a:ext cx="983409" cy="1207518"/>
          </a:xfrm>
          <a:prstGeom prst="rect">
            <a:avLst/>
          </a:prstGeo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5174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7405A0-7956-8730-AFDE-DCD76ABB258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More Agency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More Risks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7405A0-7956-8730-AFDE-DCD76ABB25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25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744EE-FD5E-98AE-0EDD-4C815A140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This brings ups a key question: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F370ED-7DBF-EF75-7FC3-E4D98ABA30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5" name="Rectangle: Rounded Corners 9">
            <a:extLst>
              <a:ext uri="{FF2B5EF4-FFF2-40B4-BE49-F238E27FC236}">
                <a16:creationId xmlns:a16="http://schemas.microsoft.com/office/drawing/2014/main" id="{049EE694-E014-2D32-3C10-D17285E4D9D5}"/>
              </a:ext>
            </a:extLst>
          </p:cNvPr>
          <p:cNvSpPr/>
          <p:nvPr/>
        </p:nvSpPr>
        <p:spPr>
          <a:xfrm>
            <a:off x="1162372" y="4396428"/>
            <a:ext cx="9731046" cy="1441752"/>
          </a:xfrm>
          <a:prstGeom prst="roundRect">
            <a:avLst/>
          </a:prstGeom>
          <a:solidFill>
            <a:srgbClr val="C6D6F5">
              <a:alpha val="3803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>
                    <a:lumMod val="10000"/>
                  </a:schemeClr>
                </a:solidFill>
                <a:latin typeface="Avenir Book" panose="02000503020000020003" pitchFamily="2" charset="0"/>
              </a:rPr>
              <a:t>How do models decide </a:t>
            </a:r>
            <a:br>
              <a:rPr lang="en-US" sz="3200" dirty="0">
                <a:solidFill>
                  <a:schemeClr val="bg2">
                    <a:lumMod val="10000"/>
                  </a:schemeClr>
                </a:solidFill>
                <a:latin typeface="Avenir Book" panose="02000503020000020003" pitchFamily="2" charset="0"/>
              </a:rPr>
            </a:b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Avenir Book" panose="02000503020000020003" pitchFamily="2" charset="0"/>
              </a:rPr>
              <a:t>when to stand firm </a:t>
            </a:r>
            <a:r>
              <a:rPr lang="en-US" sz="3200" dirty="0">
                <a:solidFill>
                  <a:schemeClr val="bg2">
                    <a:lumMod val="10000"/>
                  </a:schemeClr>
                </a:solidFill>
                <a:latin typeface="Avenir Book" panose="02000503020000020003" pitchFamily="2" charset="0"/>
              </a:rPr>
              <a:t>vs 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Avenir Book" panose="02000503020000020003" pitchFamily="2" charset="0"/>
              </a:rPr>
              <a:t>when to change their mind</a:t>
            </a:r>
            <a:r>
              <a:rPr lang="en-US" sz="3200" dirty="0">
                <a:solidFill>
                  <a:schemeClr val="bg2">
                    <a:lumMod val="10000"/>
                  </a:schemeClr>
                </a:solidFill>
                <a:latin typeface="Avenir Book" panose="02000503020000020003" pitchFamily="2" charset="0"/>
              </a:rPr>
              <a:t>? </a:t>
            </a:r>
            <a:endParaRPr lang="en-US" sz="3200" i="1" dirty="0">
              <a:solidFill>
                <a:schemeClr val="bg2">
                  <a:lumMod val="1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C33CD6-C766-3D84-9A7D-5DD16C259811}"/>
              </a:ext>
            </a:extLst>
          </p:cNvPr>
          <p:cNvSpPr txBox="1">
            <a:spLocks/>
          </p:cNvSpPr>
          <p:nvPr/>
        </p:nvSpPr>
        <p:spPr bwMode="auto">
          <a:xfrm>
            <a:off x="838200" y="1514475"/>
            <a:ext cx="10515600" cy="1460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We are increasing delegating more </a:t>
            </a:r>
            <a:r>
              <a:rPr lang="en-US" b="1"/>
              <a:t>freedom (agency)</a:t>
            </a:r>
            <a:r>
              <a:rPr lang="en-US"/>
              <a:t> to AI. </a:t>
            </a:r>
          </a:p>
          <a:p>
            <a:pPr lvl="1"/>
            <a:r>
              <a:rPr lang="en-US"/>
              <a:t>Freedom to think and act over a long horizon; </a:t>
            </a:r>
          </a:p>
          <a:p>
            <a:pPr lvl="1"/>
            <a:r>
              <a:rPr lang="en-US"/>
              <a:t>Freedom to change course and try a different solution,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33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8F58F-A704-957B-C644-A11CD2FD4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An Alternative Perspective: Bounded Autonomy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5966D-069F-0D22-FBFE-0FFF64D6F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2064DE"/>
                </a:solidFill>
              </a:rPr>
              <a:t>Scoped </a:t>
            </a:r>
            <a:r>
              <a:rPr lang="en-US" dirty="0"/>
              <a:t>agents that are </a:t>
            </a:r>
            <a:r>
              <a:rPr lang="en-US" dirty="0">
                <a:solidFill>
                  <a:srgbClr val="2064DE"/>
                </a:solidFill>
              </a:rPr>
              <a:t>robust within well-defined domain. </a:t>
            </a:r>
          </a:p>
          <a:p>
            <a:endParaRPr lang="en-US" dirty="0">
              <a:solidFill>
                <a:srgbClr val="2064DE"/>
              </a:solidFill>
            </a:endParaRPr>
          </a:p>
          <a:p>
            <a:endParaRPr lang="en-US" dirty="0">
              <a:solidFill>
                <a:srgbClr val="2064DE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8410D7-5149-F734-DFB4-62BFFA89E7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73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E2A24-2659-88C0-9728-3878D6AB1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9413"/>
            <a:ext cx="12186309" cy="1006475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Not AGI:</a:t>
            </a:r>
            <a:r>
              <a:rPr lang="en-US" dirty="0"/>
              <a:t> Helpful agents w/ </a:t>
            </a:r>
            <a:r>
              <a:rPr lang="en-US" u="sng" dirty="0"/>
              <a:t>bounded autonomy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EBDCF-F789-6084-E6E5-F57267B4C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14475"/>
            <a:ext cx="10903609" cy="4662488"/>
          </a:xfrm>
        </p:spPr>
        <p:txBody>
          <a:bodyPr/>
          <a:lstStyle/>
          <a:p>
            <a:r>
              <a:rPr lang="en-US" dirty="0"/>
              <a:t>Systems that are </a:t>
            </a:r>
            <a:r>
              <a:rPr lang="en-US" dirty="0">
                <a:solidFill>
                  <a:srgbClr val="2064DE"/>
                </a:solidFill>
              </a:rPr>
              <a:t>robust within well-defined domain</a:t>
            </a:r>
            <a:r>
              <a:rPr lang="en-US" dirty="0"/>
              <a:t>, might be better alternatives to generalist brittle models.</a:t>
            </a:r>
          </a:p>
          <a:p>
            <a:pPr lvl="1"/>
            <a:r>
              <a:rPr lang="en-US" dirty="0"/>
              <a:t>Growing LLMs as part of data ecosystem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It’s more helpful to pursue </a:t>
            </a:r>
            <a:r>
              <a:rPr lang="en-US" dirty="0">
                <a:solidFill>
                  <a:srgbClr val="2064DE"/>
                </a:solidFill>
              </a:rPr>
              <a:t>scoped agents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that </a:t>
            </a:r>
            <a:r>
              <a:rPr lang="en-US" dirty="0">
                <a:solidFill>
                  <a:srgbClr val="00B000"/>
                </a:solidFill>
              </a:rPr>
              <a:t>augment us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. 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Not to replace us.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14BBC7-7F21-14D3-5B69-474F48B471B0}"/>
              </a:ext>
            </a:extLst>
          </p:cNvPr>
          <p:cNvSpPr txBox="1"/>
          <p:nvPr/>
        </p:nvSpPr>
        <p:spPr>
          <a:xfrm>
            <a:off x="2044713" y="3389213"/>
            <a:ext cx="103832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dirty="0"/>
              <a:t>🤖</a:t>
            </a:r>
            <a:endParaRPr lang="en-US" sz="8000" dirty="0"/>
          </a:p>
        </p:txBody>
      </p:sp>
      <p:sp>
        <p:nvSpPr>
          <p:cNvPr id="9" name="Up-Down Arrow 8">
            <a:extLst>
              <a:ext uri="{FF2B5EF4-FFF2-40B4-BE49-F238E27FC236}">
                <a16:creationId xmlns:a16="http://schemas.microsoft.com/office/drawing/2014/main" id="{F963F840-228D-B425-E256-FF3AAA0AEE5E}"/>
              </a:ext>
            </a:extLst>
          </p:cNvPr>
          <p:cNvSpPr/>
          <p:nvPr/>
        </p:nvSpPr>
        <p:spPr>
          <a:xfrm rot="16200000">
            <a:off x="3672156" y="3501331"/>
            <a:ext cx="563671" cy="1038322"/>
          </a:xfrm>
          <a:prstGeom prst="upDownArrow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6" descr="2023 Revenue Cycle KPIs for Medical Billing Challenges">
            <a:extLst>
              <a:ext uri="{FF2B5EF4-FFF2-40B4-BE49-F238E27FC236}">
                <a16:creationId xmlns:a16="http://schemas.microsoft.com/office/drawing/2014/main" id="{D4BE2533-1F21-6CAA-8110-992B2077B2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5" t="16348" r="25906" b="15665"/>
          <a:stretch/>
        </p:blipFill>
        <p:spPr bwMode="auto">
          <a:xfrm>
            <a:off x="4533487" y="3164021"/>
            <a:ext cx="1193626" cy="104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Senior man in wheelchair on a white background Vector Image">
            <a:extLst>
              <a:ext uri="{FF2B5EF4-FFF2-40B4-BE49-F238E27FC236}">
                <a16:creationId xmlns:a16="http://schemas.microsoft.com/office/drawing/2014/main" id="{3CF478A2-170C-9241-4B56-198B456018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5" t="10867" r="10959" b="14520"/>
          <a:stretch/>
        </p:blipFill>
        <p:spPr bwMode="auto">
          <a:xfrm>
            <a:off x="5373924" y="3951640"/>
            <a:ext cx="827046" cy="107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8C84FD-DC07-39D2-3B4E-B2EA5B3021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A58DD0-E3B3-F6D2-BABC-9CA26DA27B9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8110" b="5475"/>
          <a:stretch/>
        </p:blipFill>
        <p:spPr>
          <a:xfrm>
            <a:off x="7362918" y="2470167"/>
            <a:ext cx="3550682" cy="291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5974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FFE0DF0-118F-F0E2-1A8B-D774C44C5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E2A75-4E21-072D-71AF-0B04FAC46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9413"/>
            <a:ext cx="12186309" cy="1006475"/>
          </a:xfrm>
        </p:spPr>
        <p:txBody>
          <a:bodyPr/>
          <a:lstStyle/>
          <a:p>
            <a:r>
              <a:rPr lang="en-US" dirty="0"/>
              <a:t>From Passive Solvers to Active Agentic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5A03D-E20D-CCC5-6BBF-E7DB35037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increasing delegating more freedom (agency) to AI.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D8FE7-5D09-61B2-0B34-04991CD5C6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19460" name="Picture 4" descr="AIGC — Auto-GPT Introduction. A showcasing of Autonomous AI ...">
            <a:extLst>
              <a:ext uri="{FF2B5EF4-FFF2-40B4-BE49-F238E27FC236}">
                <a16:creationId xmlns:a16="http://schemas.microsoft.com/office/drawing/2014/main" id="{D06A099E-9B2E-CC8D-803C-4F7E77AD8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104" y="2374767"/>
            <a:ext cx="765810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2387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823EA-E234-1131-2234-1EBCB4F55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Stability-Plasticity: What can go wrong?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08C92-6878-CFE5-6185-01BD9F9018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65DC73B5-C735-4386-86F0-F4124E90AC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0A7AA-3229-6954-D4BA-7BDA92F0A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2830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FF6F5-3589-E274-22D5-4D7EAF1A5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with a Near-Perfect Feedback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EB1F4-095D-E031-D9E8-9049E6EBA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79A6E1-5134-E042-BC13-2B9F36901D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600546-F437-9643-8C3C-CD76703F0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1514475"/>
            <a:ext cx="7772400" cy="42363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E0123C-7004-103C-90F7-5BAA685A8B86}"/>
              </a:ext>
            </a:extLst>
          </p:cNvPr>
          <p:cNvSpPr txBox="1"/>
          <p:nvPr/>
        </p:nvSpPr>
        <p:spPr>
          <a:xfrm>
            <a:off x="1847590" y="6463402"/>
            <a:ext cx="8311018" cy="340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099"/>
              </a:lnSpc>
              <a:spcAft>
                <a:spcPts val="900"/>
              </a:spcAft>
              <a:buNone/>
            </a:pPr>
            <a:r>
              <a:rPr lang="en-US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Feedback Friction: LLMs Struggle to Fully Incorporate External Feedback, 2025</a:t>
            </a:r>
          </a:p>
        </p:txBody>
      </p:sp>
    </p:spTree>
    <p:extLst>
      <p:ext uri="{BB962C8B-B14F-4D97-AF65-F5344CB8AC3E}">
        <p14:creationId xmlns:p14="http://schemas.microsoft.com/office/powerpoint/2010/main" val="35234879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6B01661-6FE8-353E-C985-75AA1F4E5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DB402-D49E-375E-57BB-6C833860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Sychophancy Under Rebuttals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EE5FC-EF8F-A89C-D908-7BE1E8159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D0B51-E0DD-0499-F896-83E554CD97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FCF376-2D8D-C1A8-CA2F-E45E9F2DE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21480"/>
            <a:ext cx="7772400" cy="45571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239E66-6051-66F5-2317-F9EE4FEB1197}"/>
              </a:ext>
            </a:extLst>
          </p:cNvPr>
          <p:cNvSpPr txBox="1"/>
          <p:nvPr/>
        </p:nvSpPr>
        <p:spPr>
          <a:xfrm>
            <a:off x="1847590" y="6463402"/>
            <a:ext cx="8311018" cy="340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099"/>
              </a:lnSpc>
              <a:spcAft>
                <a:spcPts val="900"/>
              </a:spcAft>
              <a:buNone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LLM Sycophancy Under User Rebuttal, </a:t>
            </a:r>
            <a:r>
              <a:rPr lang="en-US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2025 (under review)</a:t>
            </a:r>
          </a:p>
        </p:txBody>
      </p:sp>
    </p:spTree>
    <p:extLst>
      <p:ext uri="{BB962C8B-B14F-4D97-AF65-F5344CB8AC3E}">
        <p14:creationId xmlns:p14="http://schemas.microsoft.com/office/powerpoint/2010/main" val="40065722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14D3A36-913C-A6DA-4D45-CFB4828E9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BC9F5-EB36-2F8A-9FA4-84D112E78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Setup: Interaction w/ a Feedback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13CD9-6ABE-F21F-C8E9-8BF200386A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92616" y="6497505"/>
            <a:ext cx="530225" cy="365125"/>
          </a:xfrm>
        </p:spPr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3282857-0777-071B-B231-EF287F7010C7}"/>
              </a:ext>
            </a:extLst>
          </p:cNvPr>
          <p:cNvSpPr/>
          <p:nvPr/>
        </p:nvSpPr>
        <p:spPr>
          <a:xfrm>
            <a:off x="2706884" y="2576085"/>
            <a:ext cx="1555716" cy="88864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300" dirty="0">
                <a:solidFill>
                  <a:srgbClr val="000000"/>
                </a:solidFill>
                <a:latin typeface="Avenir Book" panose="02000503020000020003" pitchFamily="2" charset="0"/>
              </a:rPr>
              <a:t>Solver1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4178FF-6B88-A8AE-E352-DFFA37F1B938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2109745" y="3020407"/>
            <a:ext cx="597139" cy="901796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CE80914-6180-D509-541C-286C8D3E563F}"/>
              </a:ext>
            </a:extLst>
          </p:cNvPr>
          <p:cNvSpPr/>
          <p:nvPr/>
        </p:nvSpPr>
        <p:spPr>
          <a:xfrm>
            <a:off x="10871041" y="4261108"/>
            <a:ext cx="2128815" cy="1161789"/>
          </a:xfrm>
          <a:prstGeom prst="roundRect">
            <a:avLst/>
          </a:prstGeom>
          <a:solidFill>
            <a:srgbClr val="DCFEE9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300" dirty="0">
                <a:solidFill>
                  <a:srgbClr val="000000"/>
                </a:solidFill>
                <a:latin typeface="Avenir Book" panose="02000503020000020003" pitchFamily="2" charset="0"/>
              </a:rPr>
              <a:t>Feedback Giver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B1186A-4B81-AD50-B852-C3B2E794529E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4262600" y="3011440"/>
            <a:ext cx="514005" cy="8967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ecision 15">
            <a:extLst>
              <a:ext uri="{FF2B5EF4-FFF2-40B4-BE49-F238E27FC236}">
                <a16:creationId xmlns:a16="http://schemas.microsoft.com/office/drawing/2014/main" id="{44DC0ACA-94F3-42ED-A72F-C8EC1EEDB93C}"/>
              </a:ext>
            </a:extLst>
          </p:cNvPr>
          <p:cNvSpPr/>
          <p:nvPr/>
        </p:nvSpPr>
        <p:spPr>
          <a:xfrm>
            <a:off x="6505228" y="3477881"/>
            <a:ext cx="1612360" cy="863959"/>
          </a:xfrm>
          <a:prstGeom prst="flowChartDecision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Agree?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4B9558-6FCC-6BA9-5328-00B641C60B6B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5734373" y="3011440"/>
            <a:ext cx="770855" cy="898421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E9C92C6-EE4B-53BC-D8CF-322C436E5B6D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11934389" y="3115186"/>
            <a:ext cx="1060" cy="1145922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D372321-7ECF-43C9-06F1-4055FC1148E8}"/>
              </a:ext>
            </a:extLst>
          </p:cNvPr>
          <p:cNvCxnSpPr>
            <a:cxnSpLocks/>
          </p:cNvCxnSpPr>
          <p:nvPr/>
        </p:nvCxnSpPr>
        <p:spPr>
          <a:xfrm>
            <a:off x="8118276" y="3900714"/>
            <a:ext cx="510136" cy="9147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247C2E3-2730-907A-10A2-4F0CB295E7A5}"/>
              </a:ext>
            </a:extLst>
          </p:cNvPr>
          <p:cNvSpPr txBox="1"/>
          <p:nvPr/>
        </p:nvSpPr>
        <p:spPr>
          <a:xfrm>
            <a:off x="7190172" y="3385103"/>
            <a:ext cx="143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Yes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E529E3-0BF8-8282-6BB9-B49D7034E13B}"/>
              </a:ext>
            </a:extLst>
          </p:cNvPr>
          <p:cNvSpPr txBox="1"/>
          <p:nvPr/>
        </p:nvSpPr>
        <p:spPr>
          <a:xfrm>
            <a:off x="11373425" y="3268187"/>
            <a:ext cx="617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No</a:t>
            </a: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E8C34E01-E68C-4038-3281-B07ED141B511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10082255" y="4842003"/>
            <a:ext cx="788786" cy="1"/>
          </a:xfrm>
          <a:prstGeom prst="bentConnector3">
            <a:avLst>
              <a:gd name="adj1" fmla="val 50000"/>
            </a:avLst>
          </a:prstGeom>
          <a:ln w="50800">
            <a:solidFill>
              <a:srgbClr val="7F7F7F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A06EEA1-D3BE-3A7F-92DC-BC3F4818F3AE}"/>
              </a:ext>
            </a:extLst>
          </p:cNvPr>
          <p:cNvSpPr/>
          <p:nvPr/>
        </p:nvSpPr>
        <p:spPr>
          <a:xfrm>
            <a:off x="344279" y="3477881"/>
            <a:ext cx="1765466" cy="8886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Question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F54A64-CF8C-D671-C51A-D39C523D1B9E}"/>
              </a:ext>
            </a:extLst>
          </p:cNvPr>
          <p:cNvSpPr/>
          <p:nvPr/>
        </p:nvSpPr>
        <p:spPr>
          <a:xfrm>
            <a:off x="4776605" y="2567118"/>
            <a:ext cx="957768" cy="8886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R1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EFAD07-6D8D-77BF-7E4A-DB1F355D90E7}"/>
              </a:ext>
            </a:extLst>
          </p:cNvPr>
          <p:cNvSpPr txBox="1"/>
          <p:nvPr/>
        </p:nvSpPr>
        <p:spPr>
          <a:xfrm>
            <a:off x="1847590" y="6463402"/>
            <a:ext cx="8311018" cy="340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099"/>
              </a:lnSpc>
              <a:spcAft>
                <a:spcPts val="900"/>
              </a:spcAft>
              <a:buNone/>
            </a:pPr>
            <a:r>
              <a:rPr lang="en-US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Feedback Friction: LLMs Struggle to Fully Incorporate External Feedback, 2025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D407775-6D32-3283-4125-D8B4663D9EFE}"/>
              </a:ext>
            </a:extLst>
          </p:cNvPr>
          <p:cNvSpPr/>
          <p:nvPr/>
        </p:nvSpPr>
        <p:spPr>
          <a:xfrm>
            <a:off x="2706882" y="4493075"/>
            <a:ext cx="1555716" cy="88864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300" dirty="0">
                <a:solidFill>
                  <a:srgbClr val="000000"/>
                </a:solidFill>
                <a:latin typeface="Avenir Book" panose="02000503020000020003" pitchFamily="2" charset="0"/>
              </a:rPr>
              <a:t>Solver2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E35076-1305-0EE5-2CBE-A2DBBDFC124D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2109745" y="3922203"/>
            <a:ext cx="597137" cy="1015194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10C5C17-0006-50F9-A3FC-5CDE94099542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 flipV="1">
            <a:off x="4262598" y="4916202"/>
            <a:ext cx="495375" cy="21195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EE2E1C2B-B281-8305-E0BE-7B7366A71888}"/>
              </a:ext>
            </a:extLst>
          </p:cNvPr>
          <p:cNvSpPr/>
          <p:nvPr/>
        </p:nvSpPr>
        <p:spPr>
          <a:xfrm>
            <a:off x="4757973" y="4471880"/>
            <a:ext cx="957768" cy="8886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R2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3670361-263A-690B-2A8D-B6745A350300}"/>
              </a:ext>
            </a:extLst>
          </p:cNvPr>
          <p:cNvCxnSpPr>
            <a:cxnSpLocks/>
            <a:stCxn id="24" idx="3"/>
            <a:endCxn id="16" idx="1"/>
          </p:cNvCxnSpPr>
          <p:nvPr/>
        </p:nvCxnSpPr>
        <p:spPr>
          <a:xfrm flipV="1">
            <a:off x="5715741" y="3909861"/>
            <a:ext cx="789487" cy="1006341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09554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7D0E924-61B4-04D2-398F-718831D66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E97CC-3CC3-B758-4EE8-FD2B07277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Setup: Interaction w/ a Feedback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3D070-72D9-8725-5E81-D3AF0D1E2E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92616" y="6497505"/>
            <a:ext cx="530225" cy="365125"/>
          </a:xfrm>
        </p:spPr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B4B21C4-0305-7AEE-D85D-30FE52EF1FE0}"/>
              </a:ext>
            </a:extLst>
          </p:cNvPr>
          <p:cNvSpPr/>
          <p:nvPr/>
        </p:nvSpPr>
        <p:spPr>
          <a:xfrm>
            <a:off x="3798715" y="2103388"/>
            <a:ext cx="1555716" cy="88864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300" dirty="0">
                <a:solidFill>
                  <a:srgbClr val="000000"/>
                </a:solidFill>
                <a:latin typeface="Avenir Book" panose="02000503020000020003" pitchFamily="2" charset="0"/>
              </a:rPr>
              <a:t>Solver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716F72-5228-6A1C-3174-8677C8019C5B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3201576" y="2547710"/>
            <a:ext cx="597139" cy="289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356706-2D9E-6A01-F930-225F4E3B0901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5354431" y="2547710"/>
            <a:ext cx="2019952" cy="12216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6898DC-76F9-10AF-CED8-81E86BA8616D}"/>
              </a:ext>
            </a:extLst>
          </p:cNvPr>
          <p:cNvCxnSpPr>
            <a:cxnSpLocks/>
          </p:cNvCxnSpPr>
          <p:nvPr/>
        </p:nvCxnSpPr>
        <p:spPr>
          <a:xfrm>
            <a:off x="8913844" y="3574473"/>
            <a:ext cx="0" cy="473208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59D891D-D902-6E6F-9F38-9C5413008A26}"/>
              </a:ext>
            </a:extLst>
          </p:cNvPr>
          <p:cNvSpPr/>
          <p:nvPr/>
        </p:nvSpPr>
        <p:spPr>
          <a:xfrm>
            <a:off x="1436110" y="2106281"/>
            <a:ext cx="1765466" cy="8886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Question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58A5DA-077E-274D-A5DE-F0B88F4A8B8B}"/>
              </a:ext>
            </a:extLst>
          </p:cNvPr>
          <p:cNvSpPr/>
          <p:nvPr/>
        </p:nvSpPr>
        <p:spPr>
          <a:xfrm>
            <a:off x="7374383" y="2115604"/>
            <a:ext cx="957768" cy="8886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R1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23B4DD0-6580-0467-04C6-849EF1C36FF3}"/>
              </a:ext>
            </a:extLst>
          </p:cNvPr>
          <p:cNvSpPr/>
          <p:nvPr/>
        </p:nvSpPr>
        <p:spPr>
          <a:xfrm>
            <a:off x="9371841" y="2092743"/>
            <a:ext cx="957768" cy="8886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R2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72EFAF-4A5D-39F4-B9C7-69E81D9A7CBE}"/>
              </a:ext>
            </a:extLst>
          </p:cNvPr>
          <p:cNvSpPr txBox="1"/>
          <p:nvPr/>
        </p:nvSpPr>
        <p:spPr>
          <a:xfrm>
            <a:off x="8610232" y="2170127"/>
            <a:ext cx="4049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+</a:t>
            </a:r>
            <a:endParaRPr lang="en-US" sz="4000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2C66CD6-4DAF-3C4B-4A27-EB19F8B82CF0}"/>
              </a:ext>
            </a:extLst>
          </p:cNvPr>
          <p:cNvSpPr/>
          <p:nvPr/>
        </p:nvSpPr>
        <p:spPr>
          <a:xfrm>
            <a:off x="7908683" y="4119477"/>
            <a:ext cx="2128815" cy="1161789"/>
          </a:xfrm>
          <a:prstGeom prst="roundRect">
            <a:avLst/>
          </a:prstGeom>
          <a:solidFill>
            <a:srgbClr val="DCFEE9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300" dirty="0">
                <a:solidFill>
                  <a:srgbClr val="000000"/>
                </a:solidFill>
                <a:latin typeface="Avenir Book" panose="02000503020000020003" pitchFamily="2" charset="0"/>
              </a:rPr>
              <a:t>Feedback Giver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3FC9F879-DB9F-40F7-4713-03EC591D2D62}"/>
              </a:ext>
            </a:extLst>
          </p:cNvPr>
          <p:cNvCxnSpPr>
            <a:cxnSpLocks/>
            <a:stCxn id="15" idx="1"/>
            <a:endCxn id="22" idx="3"/>
          </p:cNvCxnSpPr>
          <p:nvPr/>
        </p:nvCxnSpPr>
        <p:spPr>
          <a:xfrm rot="10800000">
            <a:off x="7119897" y="4700372"/>
            <a:ext cx="788786" cy="1"/>
          </a:xfrm>
          <a:prstGeom prst="bentConnector3">
            <a:avLst>
              <a:gd name="adj1" fmla="val 50000"/>
            </a:avLst>
          </a:prstGeom>
          <a:ln w="50800">
            <a:solidFill>
              <a:srgbClr val="7F7F7F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495AFFCD-544D-7BAD-E2CC-7796A15E1B69}"/>
              </a:ext>
            </a:extLst>
          </p:cNvPr>
          <p:cNvCxnSpPr>
            <a:cxnSpLocks/>
            <a:stCxn id="22" idx="1"/>
            <a:endCxn id="6" idx="2"/>
          </p:cNvCxnSpPr>
          <p:nvPr/>
        </p:nvCxnSpPr>
        <p:spPr>
          <a:xfrm rot="10800000">
            <a:off x="4576573" y="2992033"/>
            <a:ext cx="777858" cy="1708339"/>
          </a:xfrm>
          <a:prstGeom prst="bentConnector2">
            <a:avLst/>
          </a:prstGeom>
          <a:ln w="57150">
            <a:solidFill>
              <a:srgbClr val="7F7F7F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7B4BC76-4A4A-B289-3DB7-1CE6AAA04281}"/>
              </a:ext>
            </a:extLst>
          </p:cNvPr>
          <p:cNvSpPr/>
          <p:nvPr/>
        </p:nvSpPr>
        <p:spPr>
          <a:xfrm>
            <a:off x="5354431" y="4256049"/>
            <a:ext cx="1765466" cy="8886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Feedback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41E763AE-3750-B18B-4577-E4E7E1FC3110}"/>
              </a:ext>
            </a:extLst>
          </p:cNvPr>
          <p:cNvSpPr/>
          <p:nvPr/>
        </p:nvSpPr>
        <p:spPr>
          <a:xfrm rot="5400000">
            <a:off x="8719537" y="1828318"/>
            <a:ext cx="333946" cy="2886195"/>
          </a:xfrm>
          <a:prstGeom prst="rightBrace">
            <a:avLst>
              <a:gd name="adj1" fmla="val 117667"/>
              <a:gd name="adj2" fmla="val 50000"/>
            </a:avLst>
          </a:prstGeom>
          <a:ln w="127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E112DC-949C-BE8B-4FC9-4AEA128B4190}"/>
              </a:ext>
            </a:extLst>
          </p:cNvPr>
          <p:cNvSpPr txBox="1"/>
          <p:nvPr/>
        </p:nvSpPr>
        <p:spPr>
          <a:xfrm>
            <a:off x="1847590" y="6463402"/>
            <a:ext cx="8311018" cy="340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099"/>
              </a:lnSpc>
              <a:spcAft>
                <a:spcPts val="900"/>
              </a:spcAft>
              <a:buNone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LLM Sycophancy Under User Rebuttal, </a:t>
            </a:r>
            <a:r>
              <a:rPr lang="en-US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2025 (under review)</a:t>
            </a:r>
          </a:p>
        </p:txBody>
      </p:sp>
    </p:spTree>
    <p:extLst>
      <p:ext uri="{BB962C8B-B14F-4D97-AF65-F5344CB8AC3E}">
        <p14:creationId xmlns:p14="http://schemas.microsoft.com/office/powerpoint/2010/main" val="22271896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2A33F-70A2-FD13-4CF1-7FECCD946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Stability-Plasticity Trade-Off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99C21-8BFA-907A-FB50-915975518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That’s where the behavioral tension here: </a:t>
            </a:r>
          </a:p>
          <a:p>
            <a:pPr lvl="1"/>
            <a:r>
              <a:rPr lang="en-US" b="1" dirty="0"/>
              <a:t>Plasticity: </a:t>
            </a:r>
            <a:r>
              <a:rPr lang="en-US" dirty="0"/>
              <a:t>Listening to external feedback</a:t>
            </a:r>
          </a:p>
          <a:p>
            <a:pPr lvl="1"/>
            <a:r>
              <a:rPr lang="en-US" b="1" dirty="0"/>
              <a:t>Stability: </a:t>
            </a:r>
            <a:r>
              <a:rPr lang="en-US" dirty="0"/>
              <a:t>Sticking to your words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6690E-62CE-5FF0-6916-7F89C1BCB4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5" name="Rectangle: Rounded Corners 9">
            <a:extLst>
              <a:ext uri="{FF2B5EF4-FFF2-40B4-BE49-F238E27FC236}">
                <a16:creationId xmlns:a16="http://schemas.microsoft.com/office/drawing/2014/main" id="{9C43F7AB-1745-ADFF-30EA-9327ED156F3E}"/>
              </a:ext>
            </a:extLst>
          </p:cNvPr>
          <p:cNvSpPr/>
          <p:nvPr/>
        </p:nvSpPr>
        <p:spPr>
          <a:xfrm>
            <a:off x="1162372" y="4396428"/>
            <a:ext cx="9731046" cy="1441752"/>
          </a:xfrm>
          <a:prstGeom prst="roundRect">
            <a:avLst/>
          </a:prstGeom>
          <a:solidFill>
            <a:srgbClr val="C6D6F5">
              <a:alpha val="3803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>
                    <a:lumMod val="10000"/>
                  </a:schemeClr>
                </a:solidFill>
                <a:latin typeface="Avenir Book" panose="02000503020000020003" pitchFamily="2" charset="0"/>
              </a:rPr>
              <a:t>How do models decide </a:t>
            </a:r>
            <a:br>
              <a:rPr lang="en-US" sz="3200" dirty="0">
                <a:solidFill>
                  <a:schemeClr val="bg2">
                    <a:lumMod val="10000"/>
                  </a:schemeClr>
                </a:solidFill>
                <a:latin typeface="Avenir Book" panose="02000503020000020003" pitchFamily="2" charset="0"/>
              </a:rPr>
            </a:b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Avenir Book" panose="02000503020000020003" pitchFamily="2" charset="0"/>
              </a:rPr>
              <a:t>when to stand firm </a:t>
            </a:r>
            <a:r>
              <a:rPr lang="en-US" sz="3200" dirty="0">
                <a:solidFill>
                  <a:schemeClr val="bg2">
                    <a:lumMod val="10000"/>
                  </a:schemeClr>
                </a:solidFill>
                <a:latin typeface="Avenir Book" panose="02000503020000020003" pitchFamily="2" charset="0"/>
              </a:rPr>
              <a:t>vs 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Avenir Book" panose="02000503020000020003" pitchFamily="2" charset="0"/>
              </a:rPr>
              <a:t>when to change their mind</a:t>
            </a:r>
            <a:r>
              <a:rPr lang="en-US" sz="3200" dirty="0">
                <a:solidFill>
                  <a:schemeClr val="bg2">
                    <a:lumMod val="10000"/>
                  </a:schemeClr>
                </a:solidFill>
                <a:latin typeface="Avenir Book" panose="02000503020000020003" pitchFamily="2" charset="0"/>
              </a:rPr>
              <a:t>? </a:t>
            </a:r>
            <a:endParaRPr lang="en-US" sz="3200" i="1" dirty="0">
              <a:solidFill>
                <a:schemeClr val="bg2">
                  <a:lumMod val="10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174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A5072-231C-54A2-CDDA-0EED0033C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D2D69-4D72-CF84-AF31-2BA888967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Stability-Plasticity Trade-Off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32C82-5FFD-9D6F-7B6A-9E026B1D3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That’s where the behavioral tension here: </a:t>
            </a:r>
          </a:p>
          <a:p>
            <a:pPr lvl="1"/>
            <a:r>
              <a:rPr lang="en-US" b="1" dirty="0"/>
              <a:t>Too much plasticity—</a:t>
            </a:r>
            <a:r>
              <a:rPr lang="en-US" dirty="0"/>
              <a:t>Easily swayed by feedback.</a:t>
            </a:r>
            <a:endParaRPr lang="en-US" b="1" dirty="0"/>
          </a:p>
          <a:p>
            <a:pPr lvl="1"/>
            <a:r>
              <a:rPr lang="en-US" b="1" dirty="0"/>
              <a:t>Too much stability—</a:t>
            </a:r>
            <a:r>
              <a:rPr lang="en-US" dirty="0"/>
              <a:t>Resistant to even high-quality feedback.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835B4-F6CA-1410-822B-6182C9D7C0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1026" name="Picture 2" descr="340+ Tug Of War Game Stock Illustrations, Royalty-Free Vector Graphics &amp;  Clip Art - iStock">
            <a:extLst>
              <a:ext uri="{FF2B5EF4-FFF2-40B4-BE49-F238E27FC236}">
                <a16:creationId xmlns:a16="http://schemas.microsoft.com/office/drawing/2014/main" id="{A8C9E57A-66CC-C417-7415-033488D9F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071" y="3142864"/>
            <a:ext cx="6183857" cy="335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6840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0F93E-27AA-B5A5-8F73-518149F97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6F3C9-9FF5-9BC9-BB79-F8644AAEB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Stability-Plasticity Trade-Off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C79CB-46E0-BA6C-4B1B-34356F4CF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goal: she some light on this tension.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41127-5BDB-7143-7C7D-0AE622FE72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1026" name="Picture 2" descr="340+ Tug Of War Game Stock Illustrations, Royalty-Free Vector Graphics &amp;  Clip Art - iStock">
            <a:extLst>
              <a:ext uri="{FF2B5EF4-FFF2-40B4-BE49-F238E27FC236}">
                <a16:creationId xmlns:a16="http://schemas.microsoft.com/office/drawing/2014/main" id="{F325DF47-B143-87D3-7EFF-CFAFF1865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071" y="3142864"/>
            <a:ext cx="6183857" cy="335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0440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CBF2D-AAB8-0612-4A0D-3B8C7B6AD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23133"/>
            <a:ext cx="10515600" cy="2852737"/>
          </a:xfrm>
        </p:spPr>
        <p:txBody>
          <a:bodyPr/>
          <a:lstStyle/>
          <a:p>
            <a:pPr algn="ctr"/>
            <a:r>
              <a:rPr lang="en-US" dirty="0"/>
              <a:t>Act 1: Stability </a:t>
            </a:r>
          </a:p>
        </p:txBody>
      </p:sp>
    </p:spTree>
    <p:extLst>
      <p:ext uri="{BB962C8B-B14F-4D97-AF65-F5344CB8AC3E}">
        <p14:creationId xmlns:p14="http://schemas.microsoft.com/office/powerpoint/2010/main" val="30998237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52B26-7206-8155-308B-FAC6AB289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1150B-9E5F-BADC-F94A-02B6ABDA9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Setup: Interaction w/ a Feedback Model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EB59F51-A0F2-407E-264A-8D3169B4F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How well do LLMs incorporate external feedback?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40E7E-D457-6CE3-D041-0E917D1424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3C93C9-B935-8DBB-67DC-6B7325A88BA8}"/>
              </a:ext>
            </a:extLst>
          </p:cNvPr>
          <p:cNvSpPr txBox="1"/>
          <p:nvPr/>
        </p:nvSpPr>
        <p:spPr>
          <a:xfrm>
            <a:off x="1830005" y="6463402"/>
            <a:ext cx="8311018" cy="340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099"/>
              </a:lnSpc>
              <a:spcAft>
                <a:spcPts val="900"/>
              </a:spcAft>
              <a:buNone/>
            </a:pPr>
            <a:r>
              <a:rPr lang="en-US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Feedback Friction: LLMs Struggle to Fully Incorporate External Feedback, 2025</a:t>
            </a:r>
          </a:p>
        </p:txBody>
      </p:sp>
      <p:pic>
        <p:nvPicPr>
          <p:cNvPr id="25602" name="Picture 2" descr="Dongwei Jiang">
            <a:extLst>
              <a:ext uri="{FF2B5EF4-FFF2-40B4-BE49-F238E27FC236}">
                <a16:creationId xmlns:a16="http://schemas.microsoft.com/office/drawing/2014/main" id="{B9C41268-9D0B-3412-09D5-7310E6DF3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147" y="4620610"/>
            <a:ext cx="2219203" cy="220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121BA4-FEEC-497C-6610-742AADEE6F8A}"/>
              </a:ext>
            </a:extLst>
          </p:cNvPr>
          <p:cNvSpPr txBox="1"/>
          <p:nvPr/>
        </p:nvSpPr>
        <p:spPr>
          <a:xfrm>
            <a:off x="9677400" y="4019345"/>
            <a:ext cx="2657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Dongwei</a:t>
            </a:r>
            <a:r>
              <a:rPr lang="en-US" sz="18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Jiang</a:t>
            </a:r>
            <a:br>
              <a:rPr lang="en-US" sz="18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(incoming PhD @ USC)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6991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45749-9D98-446E-2FCF-C8A2D3F4D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E79E3-59EA-9374-9DBB-7ECA9923C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Setup: Interaction w/ a Feedback Model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7CFFC74A-5692-163D-E4C0-21992445C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10515600" cy="4662488"/>
          </a:xfrm>
        </p:spPr>
        <p:txBody>
          <a:bodyPr/>
          <a:lstStyle/>
          <a:p>
            <a:r>
              <a:rPr lang="en-US" dirty="0"/>
              <a:t>Goal: How well do LLMs incorporate external feedback?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ED84D9-8A15-68ED-5152-B6D332B228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92616" y="6497505"/>
            <a:ext cx="530225" cy="365125"/>
          </a:xfrm>
        </p:spPr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3C4F2DB-44BA-02D7-3A5D-3ED7A26613EB}"/>
              </a:ext>
            </a:extLst>
          </p:cNvPr>
          <p:cNvSpPr/>
          <p:nvPr/>
        </p:nvSpPr>
        <p:spPr>
          <a:xfrm>
            <a:off x="3218457" y="2698087"/>
            <a:ext cx="1275088" cy="88864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300" dirty="0">
                <a:solidFill>
                  <a:srgbClr val="000000"/>
                </a:solidFill>
                <a:latin typeface="Avenir Book" panose="02000503020000020003" pitchFamily="2" charset="0"/>
              </a:rPr>
              <a:t>Solver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FEF838-9E63-8653-3350-3DC8B7EB1AB7}"/>
              </a:ext>
            </a:extLst>
          </p:cNvPr>
          <p:cNvSpPr/>
          <p:nvPr/>
        </p:nvSpPr>
        <p:spPr>
          <a:xfrm>
            <a:off x="911476" y="2742378"/>
            <a:ext cx="1793578" cy="8000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dirty="0">
                <a:solidFill>
                  <a:srgbClr val="000000"/>
                </a:solidFill>
              </a:rPr>
              <a:t>Question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2603FFD-A7D9-8814-40A6-30253B9BC90A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2705054" y="3142409"/>
            <a:ext cx="513403" cy="0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864F352-CE79-5DD2-9209-80A24426A161}"/>
              </a:ext>
            </a:extLst>
          </p:cNvPr>
          <p:cNvSpPr/>
          <p:nvPr/>
        </p:nvSpPr>
        <p:spPr>
          <a:xfrm>
            <a:off x="8105756" y="4257076"/>
            <a:ext cx="2128815" cy="1161789"/>
          </a:xfrm>
          <a:prstGeom prst="roundRect">
            <a:avLst/>
          </a:prstGeom>
          <a:solidFill>
            <a:srgbClr val="DCFEE9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300" dirty="0">
                <a:solidFill>
                  <a:srgbClr val="000000"/>
                </a:solidFill>
                <a:latin typeface="Avenir Book" panose="02000503020000020003" pitchFamily="2" charset="0"/>
              </a:rPr>
              <a:t>Feedback Giver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BA0BDE-AA64-C41A-C78E-261D1C38848B}"/>
              </a:ext>
            </a:extLst>
          </p:cNvPr>
          <p:cNvSpPr/>
          <p:nvPr/>
        </p:nvSpPr>
        <p:spPr>
          <a:xfrm>
            <a:off x="5298766" y="2642626"/>
            <a:ext cx="2255904" cy="9852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dirty="0">
                <a:solidFill>
                  <a:srgbClr val="000000"/>
                </a:solidFill>
              </a:rPr>
              <a:t>Response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29106EF-72FC-7F98-D6C6-E0A97E6BDBF3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 flipV="1">
            <a:off x="4493545" y="3135240"/>
            <a:ext cx="805221" cy="7169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ecision 15">
            <a:extLst>
              <a:ext uri="{FF2B5EF4-FFF2-40B4-BE49-F238E27FC236}">
                <a16:creationId xmlns:a16="http://schemas.microsoft.com/office/drawing/2014/main" id="{65A0E1F5-E5E2-7816-2240-089EFA32BBC4}"/>
              </a:ext>
            </a:extLst>
          </p:cNvPr>
          <p:cNvSpPr/>
          <p:nvPr/>
        </p:nvSpPr>
        <p:spPr>
          <a:xfrm>
            <a:off x="8349861" y="2710690"/>
            <a:ext cx="1612360" cy="863959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Correct?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4C1189A-06F5-B2A1-47AF-DAC92D96AC2E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>
            <a:off x="7554670" y="3135240"/>
            <a:ext cx="795191" cy="7430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654C78-754E-031B-5F1E-0FE730265ADB}"/>
              </a:ext>
            </a:extLst>
          </p:cNvPr>
          <p:cNvCxnSpPr>
            <a:cxnSpLocks/>
            <a:stCxn id="16" idx="2"/>
            <a:endCxn id="10" idx="0"/>
          </p:cNvCxnSpPr>
          <p:nvPr/>
        </p:nvCxnSpPr>
        <p:spPr>
          <a:xfrm>
            <a:off x="9156041" y="3574649"/>
            <a:ext cx="14123" cy="682427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846705F-8CB5-880A-17F2-46CAD4CFD1A4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9962221" y="3119370"/>
            <a:ext cx="643544" cy="23300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9D61D5-392C-A26F-FD80-B8F775AD6C68}"/>
              </a:ext>
            </a:extLst>
          </p:cNvPr>
          <p:cNvSpPr txBox="1"/>
          <p:nvPr/>
        </p:nvSpPr>
        <p:spPr>
          <a:xfrm>
            <a:off x="9034805" y="2642626"/>
            <a:ext cx="143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Yes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03D92E-71E3-D93F-93BA-E8EE2F9024E4}"/>
              </a:ext>
            </a:extLst>
          </p:cNvPr>
          <p:cNvSpPr txBox="1"/>
          <p:nvPr/>
        </p:nvSpPr>
        <p:spPr>
          <a:xfrm>
            <a:off x="8595077" y="3665658"/>
            <a:ext cx="617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No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C2DA1DB2-1AB7-B944-52E9-6B4C6C7F7CEA}"/>
              </a:ext>
            </a:extLst>
          </p:cNvPr>
          <p:cNvCxnSpPr>
            <a:cxnSpLocks/>
            <a:stCxn id="29" idx="1"/>
            <a:endCxn id="6" idx="2"/>
          </p:cNvCxnSpPr>
          <p:nvPr/>
        </p:nvCxnSpPr>
        <p:spPr>
          <a:xfrm rot="10800000">
            <a:off x="3856002" y="3586732"/>
            <a:ext cx="1720873" cy="1256935"/>
          </a:xfrm>
          <a:prstGeom prst="bentConnector2">
            <a:avLst/>
          </a:prstGeom>
          <a:ln w="57150">
            <a:solidFill>
              <a:srgbClr val="7F7F7F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75C93AC-4F54-062F-C44E-4DA415D7A79C}"/>
              </a:ext>
            </a:extLst>
          </p:cNvPr>
          <p:cNvSpPr txBox="1"/>
          <p:nvPr/>
        </p:nvSpPr>
        <p:spPr>
          <a:xfrm>
            <a:off x="1847590" y="6463402"/>
            <a:ext cx="8311018" cy="340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099"/>
              </a:lnSpc>
              <a:spcAft>
                <a:spcPts val="900"/>
              </a:spcAft>
              <a:buNone/>
            </a:pPr>
            <a:r>
              <a:rPr lang="en-US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Feedback Friction: LLMs Struggle to Fully Incorporate External Feedback, 2025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98B7195-79D2-2190-319E-4E21E3978109}"/>
              </a:ext>
            </a:extLst>
          </p:cNvPr>
          <p:cNvSpPr/>
          <p:nvPr/>
        </p:nvSpPr>
        <p:spPr>
          <a:xfrm>
            <a:off x="5576874" y="4399344"/>
            <a:ext cx="1765466" cy="8886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Feedback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3017C8-506A-12A7-A34A-9289F8856FB1}"/>
              </a:ext>
            </a:extLst>
          </p:cNvPr>
          <p:cNvCxnSpPr>
            <a:cxnSpLocks/>
            <a:stCxn id="10" idx="1"/>
            <a:endCxn id="29" idx="3"/>
          </p:cNvCxnSpPr>
          <p:nvPr/>
        </p:nvCxnSpPr>
        <p:spPr>
          <a:xfrm flipH="1">
            <a:off x="7342340" y="4837971"/>
            <a:ext cx="763416" cy="5695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Green checkmark icon - Free green check mark icons">
            <a:extLst>
              <a:ext uri="{FF2B5EF4-FFF2-40B4-BE49-F238E27FC236}">
                <a16:creationId xmlns:a16="http://schemas.microsoft.com/office/drawing/2014/main" id="{B5A66E1A-444E-BF41-7B36-ACF084704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7064" y="2809368"/>
            <a:ext cx="456732" cy="45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ounded Rectangular Callout 37">
            <a:extLst>
              <a:ext uri="{FF2B5EF4-FFF2-40B4-BE49-F238E27FC236}">
                <a16:creationId xmlns:a16="http://schemas.microsoft.com/office/drawing/2014/main" id="{E3059B56-7FC0-DB12-CDCD-B64C845174C0}"/>
              </a:ext>
            </a:extLst>
          </p:cNvPr>
          <p:cNvSpPr/>
          <p:nvPr/>
        </p:nvSpPr>
        <p:spPr>
          <a:xfrm>
            <a:off x="783774" y="5283171"/>
            <a:ext cx="4658686" cy="977462"/>
          </a:xfrm>
          <a:prstGeom prst="wedgeRoundRectCallout">
            <a:avLst>
              <a:gd name="adj1" fmla="val 31735"/>
              <a:gd name="adj2" fmla="val -72983"/>
              <a:gd name="adj3" fmla="val 16667"/>
            </a:avLst>
          </a:prstGeom>
          <a:solidFill>
            <a:srgbClr val="EBF6FF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Corrective feedback, 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only if the model makes a mistake. </a:t>
            </a:r>
          </a:p>
        </p:txBody>
      </p:sp>
    </p:spTree>
    <p:extLst>
      <p:ext uri="{BB962C8B-B14F-4D97-AF65-F5344CB8AC3E}">
        <p14:creationId xmlns:p14="http://schemas.microsoft.com/office/powerpoint/2010/main" val="41663985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27" grpId="0"/>
      <p:bldP spid="28" grpId="0"/>
      <p:bldP spid="29" grpId="0" animBg="1"/>
      <p:bldP spid="38" grpId="0" animBg="1"/>
    </p:bldLst>
  </p:timing>
</p:sld>
</file>

<file path=ppt/theme/theme1.xml><?xml version="1.0" encoding="utf-8"?>
<a:theme xmlns:a="http://schemas.openxmlformats.org/drawingml/2006/main" name="AI2 PPT Theme">
  <a:themeElements>
    <a:clrScheme name="AI2 PPT Colors">
      <a:dk1>
        <a:srgbClr val="303845"/>
      </a:dk1>
      <a:lt1>
        <a:srgbClr val="FFFFFF"/>
      </a:lt1>
      <a:dk2>
        <a:srgbClr val="1A4595"/>
      </a:dk2>
      <a:lt2>
        <a:srgbClr val="E8ECF2"/>
      </a:lt2>
      <a:accent1>
        <a:srgbClr val="255ED3"/>
      </a:accent1>
      <a:accent2>
        <a:srgbClr val="00D5FF"/>
      </a:accent2>
      <a:accent3>
        <a:srgbClr val="AEB7C3"/>
      </a:accent3>
      <a:accent4>
        <a:srgbClr val="8879DE"/>
      </a:accent4>
      <a:accent5>
        <a:srgbClr val="FFBB00"/>
      </a:accent5>
      <a:accent6>
        <a:srgbClr val="16C3CF"/>
      </a:accent6>
      <a:hlink>
        <a:srgbClr val="255ED3"/>
      </a:hlink>
      <a:folHlink>
        <a:srgbClr val="265ED3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2 Presentation Template" id="{8CF36B9A-930F-6C46-B116-42DBDD5C122F}" vid="{37D74BBC-B087-5D4D-857E-2E1958334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AI2 PPT Theme</Template>
  <TotalTime>11091</TotalTime>
  <Words>2123</Words>
  <Application>Microsoft Macintosh PowerPoint</Application>
  <PresentationFormat>Widescreen</PresentationFormat>
  <Paragraphs>331</Paragraphs>
  <Slides>37</Slides>
  <Notes>28</Notes>
  <HiddenSlides>8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Avenir Book</vt:lpstr>
      <vt:lpstr>Calibri</vt:lpstr>
      <vt:lpstr>Cambria Math</vt:lpstr>
      <vt:lpstr>Corbel</vt:lpstr>
      <vt:lpstr>Times New Roman</vt:lpstr>
      <vt:lpstr>AI2 PPT Theme</vt:lpstr>
      <vt:lpstr>Stability-Plasticity Trade-offs in Agentic Interactions</vt:lpstr>
      <vt:lpstr>From Passive Solvers to Active Agents</vt:lpstr>
      <vt:lpstr>More Agency ⇒ More Risks </vt:lpstr>
      <vt:lpstr>Stability-Plasticity Trade-Off </vt:lpstr>
      <vt:lpstr>Stability-Plasticity Trade-Off </vt:lpstr>
      <vt:lpstr>Stability-Plasticity Trade-Off </vt:lpstr>
      <vt:lpstr>Act 1: Stability </vt:lpstr>
      <vt:lpstr>Setup: Interaction w/ a Feedback Model</vt:lpstr>
      <vt:lpstr>Setup: Interaction w/ a Feedback Model</vt:lpstr>
      <vt:lpstr>Setup: Interaction w/ a Feedback Model</vt:lpstr>
      <vt:lpstr>Setup: Interaction w/ a Feedback Model</vt:lpstr>
      <vt:lpstr>Setup: Interaction w/ a Feedback Model</vt:lpstr>
      <vt:lpstr>Interaction w/ a Corrective Feedback: Results</vt:lpstr>
      <vt:lpstr>Interaction w/ a Corrective Feedback: Results</vt:lpstr>
      <vt:lpstr>Interaction w/ a Corrective Feedback: Results</vt:lpstr>
      <vt:lpstr>PowerPoint Presentation</vt:lpstr>
      <vt:lpstr>Too Much Stability: Summary </vt:lpstr>
      <vt:lpstr>Too Much Stability: Evidence from a Different Context</vt:lpstr>
      <vt:lpstr>Too Much Stability: Summary </vt:lpstr>
      <vt:lpstr>Act 2: Plasticity</vt:lpstr>
      <vt:lpstr>Setup: Interaction w/ a Feedback Model</vt:lpstr>
      <vt:lpstr>Setup: Interaction w/ a Feedback Model</vt:lpstr>
      <vt:lpstr>Setup: Interaction w/ a Feedback Model</vt:lpstr>
      <vt:lpstr>Setup: Interaction w/ a Feedback Model</vt:lpstr>
      <vt:lpstr>PowerPoint Presentation</vt:lpstr>
      <vt:lpstr>Too Much Plasticity: Summary </vt:lpstr>
      <vt:lpstr>Epilogue</vt:lpstr>
      <vt:lpstr>Open Questions: A Call for Action</vt:lpstr>
      <vt:lpstr>PowerPoint Presentation</vt:lpstr>
      <vt:lpstr>An Alternative Perspective: Bounded Autonomy </vt:lpstr>
      <vt:lpstr>Not AGI: Helpful agents w/ bounded autonomy</vt:lpstr>
      <vt:lpstr>From Passive Solvers to Active Agentic</vt:lpstr>
      <vt:lpstr>Stability-Plasticity: What can go wrong? </vt:lpstr>
      <vt:lpstr>Interaction with a Near-Perfect Feedback </vt:lpstr>
      <vt:lpstr>Sychophancy Under Rebuttals </vt:lpstr>
      <vt:lpstr>Setup: Interaction w/ a Feedback Model</vt:lpstr>
      <vt:lpstr>Setup: Interaction w/ a Feedback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UnifiedQA:  Crossing Format Boundaries With a Single QA System</dc:title>
  <dc:creator>Daniel Khashabi</dc:creator>
  <cp:lastModifiedBy>Daniel Khashabi</cp:lastModifiedBy>
  <cp:revision>2</cp:revision>
  <dcterms:created xsi:type="dcterms:W3CDTF">2020-06-18T00:10:56Z</dcterms:created>
  <dcterms:modified xsi:type="dcterms:W3CDTF">2025-07-23T20:31:37Z</dcterms:modified>
</cp:coreProperties>
</file>